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1"/>
  </p:notesMasterIdLst>
  <p:handoutMasterIdLst>
    <p:handoutMasterId r:id="rId12"/>
  </p:handoutMasterIdLst>
  <p:sldIdLst>
    <p:sldId id="436" r:id="rId3"/>
    <p:sldId id="416" r:id="rId4"/>
    <p:sldId id="465" r:id="rId5"/>
    <p:sldId id="460" r:id="rId6"/>
    <p:sldId id="461" r:id="rId7"/>
    <p:sldId id="462" r:id="rId8"/>
    <p:sldId id="463" r:id="rId9"/>
    <p:sldId id="464" r:id="rId10"/>
  </p:sldIdLst>
  <p:sldSz cx="12192000" cy="6858000"/>
  <p:notesSz cx="6858000" cy="9144000"/>
  <p:embeddedFontLst>
    <p:embeddedFont>
      <p:font typeface="zcoolwenyiti" panose="02000603000000000000" charset="-122"/>
      <p:regular r:id="rId17"/>
    </p:embeddedFont>
    <p:embeddedFont>
      <p:font typeface="站酷文艺体" panose="02000603000000000000" pitchFamily="2" charset="-122"/>
      <p:regular r:id="rId18"/>
    </p:embeddedFont>
    <p:embeddedFont>
      <p:font typeface="思源黑体 Regular" panose="020B0500000000000000" charset="-122"/>
      <p:regular r:id="rId19"/>
    </p:embeddedFont>
    <p:embeddedFont>
      <p:font typeface="思源黑体 Medium" panose="020B0600000000000000" charset="-122"/>
      <p:regular r:id="rId20"/>
    </p:embeddedFont>
    <p:embeddedFont>
      <p:font typeface="Calibri" panose="020F0502020204030204" charset="0"/>
      <p:regular r:id="rId21"/>
      <p:bold r:id="rId22"/>
      <p:italic r:id="rId23"/>
      <p:boldItalic r:id="rId24"/>
    </p:embeddedFont>
  </p:embeddedFontLst>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6" userDrawn="1">
          <p15:clr>
            <a:srgbClr val="A4A3A4"/>
          </p15:clr>
        </p15:guide>
        <p15:guide id="2"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3A71C"/>
    <a:srgbClr val="866627"/>
    <a:srgbClr val="FFFFFF"/>
    <a:srgbClr val="B5861C"/>
    <a:srgbClr val="BD8B14"/>
    <a:srgbClr val="221B0F"/>
    <a:srgbClr val="21190E"/>
    <a:srgbClr val="957326"/>
    <a:srgbClr val="FF910E"/>
    <a:srgbClr val="FCDA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08" autoAdjust="0"/>
    <p:restoredTop sz="94660"/>
  </p:normalViewPr>
  <p:slideViewPr>
    <p:cSldViewPr snapToGrid="0" showGuides="1">
      <p:cViewPr varScale="1">
        <p:scale>
          <a:sx n="83" d="100"/>
          <a:sy n="83" d="100"/>
        </p:scale>
        <p:origin x="72" y="77"/>
      </p:cViewPr>
      <p:guideLst>
        <p:guide orient="horz" pos="2266"/>
        <p:guide pos="374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7.xml"/><Relationship Id="rId24" Type="http://schemas.openxmlformats.org/officeDocument/2006/relationships/font" Target="fonts/font8.fntdata"/><Relationship Id="rId23" Type="http://schemas.openxmlformats.org/officeDocument/2006/relationships/font" Target="fonts/font7.fntdata"/><Relationship Id="rId22" Type="http://schemas.openxmlformats.org/officeDocument/2006/relationships/font" Target="fonts/font6.fntdata"/><Relationship Id="rId21" Type="http://schemas.openxmlformats.org/officeDocument/2006/relationships/font" Target="fonts/font5.fntdata"/><Relationship Id="rId20" Type="http://schemas.openxmlformats.org/officeDocument/2006/relationships/font" Target="fonts/font4.fntdata"/><Relationship Id="rId2" Type="http://schemas.openxmlformats.org/officeDocument/2006/relationships/theme" Target="theme/theme1.xml"/><Relationship Id="rId19" Type="http://schemas.openxmlformats.org/officeDocument/2006/relationships/font" Target="fonts/font3.fntdata"/><Relationship Id="rId18" Type="http://schemas.openxmlformats.org/officeDocument/2006/relationships/font" Target="fonts/font2.fntdata"/><Relationship Id="rId17" Type="http://schemas.openxmlformats.org/officeDocument/2006/relationships/font" Target="fonts/font1.fntdata"/><Relationship Id="rId16" Type="http://schemas.openxmlformats.org/officeDocument/2006/relationships/commentAuthors" Target="commentAuthors.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image" Target="../media/image23.png"/><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5.png"/><Relationship Id="rId19" Type="http://schemas.openxmlformats.org/officeDocument/2006/relationships/slideLayout" Target="../slideLayouts/slideLayout2.xml"/><Relationship Id="rId18" Type="http://schemas.openxmlformats.org/officeDocument/2006/relationships/image" Target="../media/image26.png"/><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image" Target="../media/image25.png"/><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image" Target="../media/image24.png"/><Relationship Id="rId1"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1"/>
          <a:stretch>
            <a:fillRect/>
          </a:stretch>
        </p:blipFill>
        <p:spPr>
          <a:xfrm>
            <a:off x="0" y="0"/>
            <a:ext cx="12192000" cy="6857365"/>
          </a:xfrm>
          <a:prstGeom prst="rect">
            <a:avLst/>
          </a:prstGeom>
        </p:spPr>
      </p:pic>
      <p:sp>
        <p:nvSpPr>
          <p:cNvPr id="7" name="文本框 6"/>
          <p:cNvSpPr txBox="1"/>
          <p:nvPr/>
        </p:nvSpPr>
        <p:spPr>
          <a:xfrm>
            <a:off x="434340" y="3997325"/>
            <a:ext cx="4159885" cy="1782445"/>
          </a:xfrm>
          <a:prstGeom prst="rect">
            <a:avLst/>
          </a:prstGeom>
          <a:noFill/>
        </p:spPr>
        <p:txBody>
          <a:bodyPr wrap="square" rtlCol="0">
            <a:noAutofit/>
          </a:bodyPr>
          <a:p>
            <a:pPr indent="0" fontAlgn="auto">
              <a:lnSpc>
                <a:spcPts val="5020"/>
              </a:lnSpc>
            </a:pPr>
            <a:r>
              <a:rPr lang="zh-CN" altLang="en-US" sz="3600" kern="1000" spc="100" dirty="0">
                <a:solidFill>
                  <a:schemeClr val="bg1"/>
                </a:solidFill>
                <a:uFillTx/>
                <a:latin typeface="zcoolwenyiti" panose="02000603000000000000" charset="-122"/>
                <a:ea typeface="站酷文艺体" panose="02000603000000000000" pitchFamily="2" charset="-122"/>
              </a:rPr>
              <a:t>第七届</a:t>
            </a:r>
            <a:endParaRPr lang="zh-CN" altLang="en-US" sz="3600" kern="1000" spc="100" dirty="0">
              <a:solidFill>
                <a:schemeClr val="bg1"/>
              </a:solidFill>
              <a:uFillTx/>
              <a:latin typeface="zcoolwenyiti" panose="02000603000000000000" charset="-122"/>
              <a:ea typeface="站酷文艺体" panose="02000603000000000000" pitchFamily="2" charset="-122"/>
            </a:endParaRPr>
          </a:p>
          <a:p>
            <a:pPr indent="0" fontAlgn="auto">
              <a:lnSpc>
                <a:spcPts val="5020"/>
              </a:lnSpc>
            </a:pPr>
            <a:r>
              <a:rPr lang="zh-CN" altLang="en-US" sz="3600" kern="1000" spc="100" dirty="0">
                <a:solidFill>
                  <a:schemeClr val="bg1"/>
                </a:solidFill>
                <a:uFillTx/>
                <a:latin typeface="zcoolwenyiti" panose="02000603000000000000" charset="-122"/>
                <a:ea typeface="站酷文艺体" panose="02000603000000000000" pitchFamily="2" charset="-122"/>
              </a:rPr>
              <a:t>金芦苇工业设计奖</a:t>
            </a:r>
            <a:endParaRPr lang="en-US" altLang="zh-CN" sz="3600" kern="1000" spc="100" dirty="0">
              <a:solidFill>
                <a:schemeClr val="bg1"/>
              </a:solidFill>
              <a:uFillTx/>
              <a:latin typeface="zcoolwenyiti" panose="02000603000000000000" charset="-122"/>
              <a:ea typeface="站酷文艺体" panose="02000603000000000000" pitchFamily="2" charset="-122"/>
            </a:endParaRPr>
          </a:p>
        </p:txBody>
      </p:sp>
      <p:sp>
        <p:nvSpPr>
          <p:cNvPr id="6" name="文本框 5"/>
          <p:cNvSpPr txBox="1"/>
          <p:nvPr/>
        </p:nvSpPr>
        <p:spPr>
          <a:xfrm>
            <a:off x="434340" y="5779770"/>
            <a:ext cx="5393690" cy="535940"/>
          </a:xfrm>
          <a:prstGeom prst="rect">
            <a:avLst/>
          </a:prstGeom>
          <a:noFill/>
        </p:spPr>
        <p:txBody>
          <a:bodyPr wrap="square" rtlCol="0">
            <a:noAutofit/>
          </a:bodyPr>
          <a:p>
            <a:pPr marL="0" indent="0" algn="dist" eaLnBrk="1" fontAlgn="auto" latinLnBrk="0" hangingPunct="1">
              <a:lnSpc>
                <a:spcPct val="120000"/>
              </a:lnSpc>
            </a:pPr>
            <a:r>
              <a:rPr lang="zh-CN" altLang="en-US" sz="1400" u="none" strike="noStrike" kern="0" cap="none" spc="100" normalizeH="0" dirty="0">
                <a:solidFill>
                  <a:schemeClr val="bg1"/>
                </a:solidFill>
                <a:uFillTx/>
                <a:latin typeface="思源黑体 Regular" panose="020B0500000000000000" charset="-122"/>
                <a:ea typeface="思源黑体 Regular" panose="020B0500000000000000" charset="-122"/>
              </a:rPr>
              <a:t>设计驱动未来</a:t>
            </a:r>
            <a:r>
              <a:rPr lang="en-US" altLang="zh-CN" sz="1400" u="none" strike="noStrike" kern="0" cap="none" spc="100" normalizeH="0" dirty="0">
                <a:solidFill>
                  <a:schemeClr val="bg1"/>
                </a:solidFill>
                <a:uFillTx/>
                <a:latin typeface="思源黑体 Regular" panose="020B0500000000000000" charset="-122"/>
                <a:ea typeface="思源黑体 Regular" panose="020B0500000000000000" charset="-122"/>
              </a:rPr>
              <a:t>·</a:t>
            </a:r>
            <a:r>
              <a:rPr lang="zh-CN" altLang="en-US" sz="1400" u="none" strike="noStrike" kern="0" cap="none" spc="100" normalizeH="0" dirty="0">
                <a:solidFill>
                  <a:schemeClr val="bg1"/>
                </a:solidFill>
                <a:uFillTx/>
                <a:latin typeface="思源黑体 Regular" panose="020B0500000000000000" charset="-122"/>
                <a:ea typeface="思源黑体 Regular" panose="020B0500000000000000" charset="-122"/>
              </a:rPr>
              <a:t>赋能产业升级</a:t>
            </a:r>
            <a:endParaRPr lang="zh-CN" altLang="en-US" sz="1400" u="none" strike="noStrike" kern="0" cap="none" spc="100" normalizeH="0" dirty="0">
              <a:solidFill>
                <a:schemeClr val="bg1"/>
              </a:solidFill>
              <a:uFillTx/>
              <a:latin typeface="思源黑体 Regular" panose="020B0500000000000000" charset="-122"/>
              <a:ea typeface="思源黑体 Regular" panose="020B0500000000000000" charset="-122"/>
            </a:endParaRPr>
          </a:p>
          <a:p>
            <a:pPr marL="0" indent="0" algn="dist" eaLnBrk="1" fontAlgn="auto" latinLnBrk="0" hangingPunct="1">
              <a:lnSpc>
                <a:spcPct val="120000"/>
              </a:lnSpc>
            </a:pPr>
            <a:r>
              <a:rPr lang="zh-CN" altLang="en-US" sz="1400" u="none" strike="noStrike" kern="0" cap="none" spc="100" normalizeH="0" dirty="0">
                <a:solidFill>
                  <a:schemeClr val="bg1"/>
                </a:solidFill>
                <a:uFillTx/>
                <a:latin typeface="思源黑体 Regular" panose="020B0500000000000000" charset="-122"/>
                <a:ea typeface="思源黑体 Regular" panose="020B0500000000000000" charset="-122"/>
              </a:rPr>
              <a:t>助力河北产业集群高质量发展</a:t>
            </a:r>
            <a:endParaRPr lang="zh-CN" altLang="en-US" sz="1400" u="none" strike="noStrike" kern="0" cap="none" spc="100" normalizeH="0" dirty="0">
              <a:solidFill>
                <a:schemeClr val="bg1"/>
              </a:solidFill>
              <a:uFillTx/>
              <a:latin typeface="思源黑体 Regular" panose="020B0500000000000000" charset="-122"/>
              <a:ea typeface="思源黑体 Regular" panose="020B0500000000000000" charset="-122"/>
            </a:endParaRPr>
          </a:p>
        </p:txBody>
      </p:sp>
      <p:sp>
        <p:nvSpPr>
          <p:cNvPr id="146" name="文本框 145"/>
          <p:cNvSpPr txBox="1"/>
          <p:nvPr/>
        </p:nvSpPr>
        <p:spPr>
          <a:xfrm>
            <a:off x="6398895" y="5902325"/>
            <a:ext cx="1690370" cy="701040"/>
          </a:xfrm>
          <a:prstGeom prst="rect">
            <a:avLst/>
          </a:prstGeom>
          <a:noFill/>
        </p:spPr>
        <p:txBody>
          <a:bodyPr wrap="square" rtlCol="0">
            <a:noAutofit/>
          </a:bodyPr>
          <a:lstStyle/>
          <a:p>
            <a:pPr algn="ctr">
              <a:lnSpc>
                <a:spcPct val="100000"/>
              </a:lnSpc>
            </a:pPr>
            <a:r>
              <a:rPr lang="zh-CN" altLang="en-US" sz="1400" kern="3000" spc="100">
                <a:solidFill>
                  <a:schemeClr val="bg1"/>
                </a:solidFill>
                <a:uFillTx/>
                <a:latin typeface="思源黑体 Regular" panose="020B0500000000000000" charset="-122"/>
                <a:ea typeface="思源黑体 Regular" panose="020B0500000000000000" charset="-122"/>
                <a:cs typeface="思源黑体 Regular" panose="020B0500000000000000" charset="-122"/>
              </a:rPr>
              <a:t>发现未来设计</a:t>
            </a:r>
            <a:endParaRPr lang="zh-CN" altLang="en-US" sz="1400">
              <a:solidFill>
                <a:schemeClr val="bg1"/>
              </a:solidFill>
              <a:latin typeface="思源黑体 Regular" panose="020B0500000000000000" charset="-122"/>
              <a:ea typeface="思源黑体 Regular" panose="020B0500000000000000" charset="-122"/>
              <a:cs typeface="思源黑体 Regular" panose="020B0500000000000000" charset="-122"/>
            </a:endParaRPr>
          </a:p>
          <a:p>
            <a:pPr algn="ctr">
              <a:lnSpc>
                <a:spcPct val="100000"/>
              </a:lnSpc>
            </a:pPr>
            <a:r>
              <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rPr>
              <a:t>Discover the Future Design</a:t>
            </a:r>
            <a:endPar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47" name="文本框 146"/>
          <p:cNvSpPr txBox="1"/>
          <p:nvPr/>
        </p:nvSpPr>
        <p:spPr>
          <a:xfrm>
            <a:off x="8346440" y="5902325"/>
            <a:ext cx="1633855" cy="701040"/>
          </a:xfrm>
          <a:prstGeom prst="rect">
            <a:avLst/>
          </a:prstGeom>
          <a:noFill/>
        </p:spPr>
        <p:txBody>
          <a:bodyPr wrap="square" rtlCol="0">
            <a:noAutofit/>
          </a:bodyPr>
          <a:lstStyle/>
          <a:p>
            <a:pPr algn="ctr">
              <a:lnSpc>
                <a:spcPct val="100000"/>
              </a:lnSpc>
            </a:pPr>
            <a:r>
              <a:rPr lang="zh-CN" altLang="en-US" sz="1400" kern="3000" spc="100">
                <a:solidFill>
                  <a:schemeClr val="bg1"/>
                </a:solidFill>
                <a:uFillTx/>
                <a:latin typeface="思源黑体 Regular" panose="020B0500000000000000" charset="-122"/>
                <a:ea typeface="思源黑体 Regular" panose="020B0500000000000000" charset="-122"/>
                <a:cs typeface="思源黑体 Regular" panose="020B0500000000000000" charset="-122"/>
              </a:rPr>
              <a:t>启迪未来生活</a:t>
            </a:r>
            <a:endParaRPr lang="zh-CN" altLang="en-US" sz="1400">
              <a:solidFill>
                <a:schemeClr val="bg1"/>
              </a:solidFill>
              <a:latin typeface="思源黑体 Regular" panose="020B0500000000000000" charset="-122"/>
              <a:ea typeface="思源黑体 Regular" panose="020B0500000000000000" charset="-122"/>
              <a:cs typeface="思源黑体 Regular" panose="020B0500000000000000" charset="-122"/>
            </a:endParaRPr>
          </a:p>
          <a:p>
            <a:pPr algn="ctr">
              <a:lnSpc>
                <a:spcPct val="100000"/>
              </a:lnSpc>
            </a:pPr>
            <a:r>
              <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rPr>
              <a:t>Enlighten the Future Life</a:t>
            </a:r>
            <a:endPar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48" name="文本框 147"/>
          <p:cNvSpPr txBox="1"/>
          <p:nvPr/>
        </p:nvSpPr>
        <p:spPr>
          <a:xfrm>
            <a:off x="10237470" y="5902325"/>
            <a:ext cx="1530350" cy="701040"/>
          </a:xfrm>
          <a:prstGeom prst="rect">
            <a:avLst/>
          </a:prstGeom>
          <a:noFill/>
        </p:spPr>
        <p:txBody>
          <a:bodyPr wrap="square" rtlCol="0">
            <a:noAutofit/>
          </a:bodyPr>
          <a:lstStyle/>
          <a:p>
            <a:pPr algn="ctr">
              <a:lnSpc>
                <a:spcPct val="100000"/>
              </a:lnSpc>
            </a:pPr>
            <a:r>
              <a:rPr lang="zh-CN" altLang="en-US" sz="1400" kern="3000" spc="100">
                <a:solidFill>
                  <a:schemeClr val="bg1"/>
                </a:solidFill>
                <a:uFillTx/>
                <a:latin typeface="思源黑体 Regular" panose="020B0500000000000000" charset="-122"/>
                <a:ea typeface="思源黑体 Regular" panose="020B0500000000000000" charset="-122"/>
                <a:cs typeface="思源黑体 Regular" panose="020B0500000000000000" charset="-122"/>
              </a:rPr>
              <a:t>赋能未来城市</a:t>
            </a:r>
            <a:endParaRPr lang="zh-CN" altLang="en-US" sz="1400">
              <a:solidFill>
                <a:schemeClr val="bg1"/>
              </a:solidFill>
              <a:latin typeface="思源黑体 Regular" panose="020B0500000000000000" charset="-122"/>
              <a:ea typeface="思源黑体 Regular" panose="020B0500000000000000" charset="-122"/>
              <a:cs typeface="思源黑体 Regular" panose="020B0500000000000000" charset="-122"/>
            </a:endParaRPr>
          </a:p>
          <a:p>
            <a:pPr algn="ctr">
              <a:lnSpc>
                <a:spcPct val="100000"/>
              </a:lnSpc>
            </a:pPr>
            <a:r>
              <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rPr>
              <a:t>Empower the Future City</a:t>
            </a:r>
            <a:endPar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pic>
        <p:nvPicPr>
          <p:cNvPr id="10" name="图片 9" descr="金芦苇logo线"/>
          <p:cNvPicPr>
            <a:picLocks noChangeAspect="1"/>
          </p:cNvPicPr>
          <p:nvPr/>
        </p:nvPicPr>
        <p:blipFill>
          <a:blip r:embed="rId2"/>
          <a:srcRect t="22203" b="21890"/>
          <a:stretch>
            <a:fillRect/>
          </a:stretch>
        </p:blipFill>
        <p:spPr>
          <a:xfrm>
            <a:off x="9749155" y="255905"/>
            <a:ext cx="1916430" cy="151574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MiSans Normal" panose="00000500000000000000" charset="-122"/>
              <a:ea typeface="MiSans Normal" panose="00000500000000000000" charset="-122"/>
            </a:endParaRPr>
          </a:p>
        </p:txBody>
      </p:sp>
      <p:pic>
        <p:nvPicPr>
          <p:cNvPr id="7" name="object 35"/>
          <p:cNvPicPr/>
          <p:nvPr/>
        </p:nvPicPr>
        <p:blipFill>
          <a:blip r:embed="rId1" cstate="print"/>
          <a:srcRect b="86583"/>
          <a:stretch>
            <a:fillRect/>
          </a:stretch>
        </p:blipFill>
        <p:spPr>
          <a:xfrm>
            <a:off x="7644130" y="0"/>
            <a:ext cx="3650615" cy="798830"/>
          </a:xfrm>
          <a:prstGeom prst="rect">
            <a:avLst/>
          </a:prstGeom>
        </p:spPr>
      </p:pic>
      <p:pic>
        <p:nvPicPr>
          <p:cNvPr id="8" name="图片 7"/>
          <p:cNvPicPr>
            <a:picLocks noChangeAspect="1"/>
          </p:cNvPicPr>
          <p:nvPr/>
        </p:nvPicPr>
        <p:blipFill>
          <a:blip r:embed="rId2"/>
          <a:stretch>
            <a:fillRect/>
          </a:stretch>
        </p:blipFill>
        <p:spPr>
          <a:xfrm>
            <a:off x="7846695" y="798830"/>
            <a:ext cx="3245485" cy="5770245"/>
          </a:xfrm>
          <a:prstGeom prst="rect">
            <a:avLst/>
          </a:prstGeom>
        </p:spPr>
      </p:pic>
      <p:pic>
        <p:nvPicPr>
          <p:cNvPr id="25" name="图片 24" descr="资源 4@300x"/>
          <p:cNvPicPr>
            <a:picLocks noChangeAspect="1"/>
          </p:cNvPicPr>
          <p:nvPr/>
        </p:nvPicPr>
        <p:blipFill>
          <a:blip r:embed="rId3"/>
          <a:stretch>
            <a:fillRect/>
          </a:stretch>
        </p:blipFill>
        <p:spPr>
          <a:xfrm>
            <a:off x="10744200" y="5556885"/>
            <a:ext cx="1026160" cy="934720"/>
          </a:xfrm>
          <a:prstGeom prst="rect">
            <a:avLst/>
          </a:prstGeom>
        </p:spPr>
      </p:pic>
      <p:sp>
        <p:nvSpPr>
          <p:cNvPr id="16" name="文本框 15"/>
          <p:cNvSpPr txBox="1"/>
          <p:nvPr/>
        </p:nvSpPr>
        <p:spPr>
          <a:xfrm>
            <a:off x="494030" y="1677035"/>
            <a:ext cx="5715635" cy="535305"/>
          </a:xfrm>
          <a:prstGeom prst="rect">
            <a:avLst/>
          </a:prstGeom>
          <a:noFill/>
        </p:spPr>
        <p:txBody>
          <a:bodyPr wrap="square" rtlCol="0">
            <a:noAutofit/>
          </a:bodyPr>
          <a:lstStyle/>
          <a:p>
            <a:pPr algn="dist"/>
            <a:r>
              <a:rPr lang="zh-CN" altLang="en-US" sz="3200" dirty="0">
                <a:solidFill>
                  <a:srgbClr val="FCDA03"/>
                </a:solidFill>
                <a:latin typeface="思源黑体 Regular" panose="020B0500000000000000" charset="-122"/>
                <a:ea typeface="思源黑体 Regular" panose="020B0500000000000000" charset="-122"/>
                <a:cs typeface="思源黑体 Regular" panose="020B0500000000000000" charset="-122"/>
              </a:rPr>
              <a:t>全球设计·雄安发布·河北智造</a:t>
            </a:r>
            <a:endParaRPr lang="zh-CN" altLang="en-US" sz="3200" dirty="0">
              <a:solidFill>
                <a:srgbClr val="FCDA03"/>
              </a:solidFill>
              <a:latin typeface="思源黑体 Regular" panose="020B0500000000000000" charset="-122"/>
              <a:ea typeface="思源黑体 Regular" panose="020B0500000000000000" charset="-122"/>
              <a:cs typeface="思源黑体 Regular" panose="020B0500000000000000" charset="-122"/>
            </a:endParaRPr>
          </a:p>
        </p:txBody>
      </p:sp>
      <p:sp>
        <p:nvSpPr>
          <p:cNvPr id="4" name="文本框 3"/>
          <p:cNvSpPr txBox="1"/>
          <p:nvPr/>
        </p:nvSpPr>
        <p:spPr>
          <a:xfrm>
            <a:off x="494030" y="567690"/>
            <a:ext cx="2270760" cy="739775"/>
          </a:xfrm>
          <a:prstGeom prst="rect">
            <a:avLst/>
          </a:prstGeom>
          <a:noFill/>
        </p:spPr>
        <p:txBody>
          <a:bodyPr wrap="none" rtlCol="0">
            <a:noAutofit/>
          </a:bodyPr>
          <a:p>
            <a:pPr algn="l"/>
            <a:r>
              <a:rPr lang="zh-CN" sz="4000" b="1" dirty="0">
                <a:solidFill>
                  <a:schemeClr val="bg1"/>
                </a:solidFill>
                <a:latin typeface="思源黑体 Medium" panose="020B0600000000000000" charset="-122"/>
                <a:ea typeface="思源黑体 Medium" panose="020B0600000000000000" charset="-122"/>
                <a:cs typeface="思源黑体 Regular" panose="020B0500000000000000" charset="-122"/>
              </a:rPr>
              <a:t>奖项介绍</a:t>
            </a:r>
            <a:endParaRPr lang="zh-CN" altLang="zh-CN" sz="4000" b="1" dirty="0">
              <a:solidFill>
                <a:schemeClr val="bg1"/>
              </a:solidFill>
              <a:latin typeface="思源黑体 Medium" panose="020B0600000000000000" charset="-122"/>
              <a:ea typeface="思源黑体 Medium" panose="020B0600000000000000" charset="-122"/>
              <a:cs typeface="思源黑体 Regular" panose="020B0500000000000000" charset="-122"/>
            </a:endParaRPr>
          </a:p>
        </p:txBody>
      </p:sp>
      <p:sp>
        <p:nvSpPr>
          <p:cNvPr id="2" name="文本框 1"/>
          <p:cNvSpPr txBox="1"/>
          <p:nvPr/>
        </p:nvSpPr>
        <p:spPr>
          <a:xfrm>
            <a:off x="494030" y="3429635"/>
            <a:ext cx="6895465" cy="2999740"/>
          </a:xfrm>
          <a:prstGeom prst="rect">
            <a:avLst/>
          </a:prstGeom>
          <a:noFill/>
        </p:spPr>
        <p:txBody>
          <a:bodyPr wrap="square" rtlCol="0" anchor="t">
            <a:spAutoFit/>
          </a:bodyPr>
          <a:p>
            <a:pPr algn="l">
              <a:lnSpc>
                <a:spcPct val="150000"/>
              </a:lnSpc>
            </a:pPr>
            <a:r>
              <a:rPr lang="en-US" altLang="zh-CN">
                <a:solidFill>
                  <a:schemeClr val="bg1"/>
                </a:solidFill>
              </a:rPr>
              <a:t>With the support of People's Govemment of Hebei Province and XionganNew Area Administrative Committee, Goldreed Industrial Design Award("GIDA" for short), was established in 2019. It is an intemational designprize driven by globalization, specialization and market orientation,hosted by Xiongan Future Industrial Design Institute and undertaken byGoldreed Industrial Design Award Organizing Committee.</a:t>
            </a:r>
            <a:endParaRPr lang="en-US" altLang="zh-CN">
              <a:solidFill>
                <a:schemeClr val="bg1"/>
              </a:solidFill>
            </a:endParaRPr>
          </a:p>
        </p:txBody>
      </p:sp>
      <p:sp>
        <p:nvSpPr>
          <p:cNvPr id="5" name="文本框 4"/>
          <p:cNvSpPr txBox="1"/>
          <p:nvPr/>
        </p:nvSpPr>
        <p:spPr>
          <a:xfrm>
            <a:off x="494030" y="2315210"/>
            <a:ext cx="5257165" cy="1011555"/>
          </a:xfrm>
          <a:prstGeom prst="rect">
            <a:avLst/>
          </a:prstGeom>
          <a:noFill/>
        </p:spPr>
        <p:txBody>
          <a:bodyPr wrap="square" rtlCol="0" anchor="ctr" anchorCtr="0">
            <a:noAutofit/>
          </a:bodyPr>
          <a:p>
            <a:pPr>
              <a:lnSpc>
                <a:spcPct val="130000"/>
              </a:lnSpc>
              <a:spcBef>
                <a:spcPts val="0"/>
              </a:spcBef>
              <a:spcAft>
                <a:spcPts val="0"/>
              </a:spcAft>
            </a:pPr>
            <a:r>
              <a:rPr lang="zh-CN" altLang="en-US" sz="2400">
                <a:solidFill>
                  <a:schemeClr val="bg1"/>
                </a:solidFill>
              </a:rPr>
              <a:t>国际化、专业化、市场化的</a:t>
            </a:r>
            <a:endParaRPr lang="zh-CN" altLang="en-US" sz="2400">
              <a:solidFill>
                <a:schemeClr val="bg1"/>
              </a:solidFill>
            </a:endParaRPr>
          </a:p>
          <a:p>
            <a:pPr>
              <a:lnSpc>
                <a:spcPct val="130000"/>
              </a:lnSpc>
              <a:spcBef>
                <a:spcPts val="0"/>
              </a:spcBef>
              <a:spcAft>
                <a:spcPts val="0"/>
              </a:spcAft>
            </a:pPr>
            <a:r>
              <a:rPr lang="zh-CN" altLang="en-US" sz="2400">
                <a:solidFill>
                  <a:schemeClr val="bg1"/>
                </a:solidFill>
              </a:rPr>
              <a:t>工业设计领域奖项</a:t>
            </a:r>
            <a:endParaRPr lang="zh-CN" altLang="en-US" sz="2400">
              <a:solidFill>
                <a:schemeClr val="bg1"/>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41630" y="339090"/>
            <a:ext cx="2270760" cy="739775"/>
          </a:xfrm>
          <a:prstGeom prst="rect">
            <a:avLst/>
          </a:prstGeom>
          <a:noFill/>
        </p:spPr>
        <p:txBody>
          <a:bodyPr wrap="none" rtlCol="0">
            <a:noAutofit/>
          </a:bodyPr>
          <a:p>
            <a:pPr algn="l"/>
            <a:r>
              <a:rPr lang="zh-CN" altLang="en-US" sz="4000" b="1" dirty="0">
                <a:solidFill>
                  <a:schemeClr val="bg1"/>
                </a:solidFill>
                <a:latin typeface="思源黑体 Medium" panose="020B0600000000000000" charset="-122"/>
                <a:ea typeface="思源黑体 Medium" panose="020B0600000000000000" charset="-122"/>
                <a:cs typeface="思源黑体 Regular" panose="020B0500000000000000" charset="-122"/>
              </a:rPr>
              <a:t>使用说明</a:t>
            </a:r>
            <a:endParaRPr lang="zh-CN" altLang="en-US" sz="4000" b="1" dirty="0">
              <a:solidFill>
                <a:schemeClr val="bg1"/>
              </a:solidFill>
              <a:latin typeface="思源黑体 Medium" panose="020B0600000000000000" charset="-122"/>
              <a:ea typeface="思源黑体 Medium" panose="020B0600000000000000" charset="-122"/>
              <a:cs typeface="思源黑体 Regular" panose="020B0500000000000000" charset="-122"/>
            </a:endParaRPr>
          </a:p>
          <a:p>
            <a:pPr algn="l"/>
            <a:endParaRPr lang="zh-CN" altLang="en-US" sz="4000" b="1" dirty="0">
              <a:solidFill>
                <a:schemeClr val="bg1"/>
              </a:solidFill>
              <a:latin typeface="思源黑体 Medium" panose="020B0600000000000000" charset="-122"/>
              <a:ea typeface="思源黑体 Medium" panose="020B0600000000000000" charset="-122"/>
              <a:cs typeface="思源黑体 Regular" panose="020B0500000000000000" charset="-122"/>
            </a:endParaRPr>
          </a:p>
        </p:txBody>
      </p:sp>
      <p:sp>
        <p:nvSpPr>
          <p:cNvPr id="3" name="文本框 2"/>
          <p:cNvSpPr txBox="1"/>
          <p:nvPr/>
        </p:nvSpPr>
        <p:spPr>
          <a:xfrm>
            <a:off x="341630" y="1075055"/>
            <a:ext cx="3136900" cy="368300"/>
          </a:xfrm>
          <a:prstGeom prst="rect">
            <a:avLst/>
          </a:prstGeom>
          <a:noFill/>
        </p:spPr>
        <p:txBody>
          <a:bodyPr wrap="square" rtlCol="0" anchor="t">
            <a:spAutoFit/>
          </a:bodyPr>
          <a:p>
            <a:r>
              <a:rPr lang="en-US" altLang="zh-CN" b="1">
                <a:solidFill>
                  <a:schemeClr val="bg1"/>
                </a:solidFill>
              </a:rPr>
              <a:t>Instructions for use</a:t>
            </a:r>
            <a:endParaRPr lang="en-US" altLang="zh-CN" b="1">
              <a:solidFill>
                <a:schemeClr val="bg1"/>
              </a:solidFill>
            </a:endParaRPr>
          </a:p>
        </p:txBody>
      </p:sp>
      <p:sp>
        <p:nvSpPr>
          <p:cNvPr id="2" name="文本框 1"/>
          <p:cNvSpPr txBox="1"/>
          <p:nvPr/>
        </p:nvSpPr>
        <p:spPr>
          <a:xfrm>
            <a:off x="341630" y="1501775"/>
            <a:ext cx="5666105" cy="1879600"/>
          </a:xfrm>
          <a:prstGeom prst="rect">
            <a:avLst/>
          </a:prstGeom>
          <a:noFill/>
        </p:spPr>
        <p:txBody>
          <a:bodyPr wrap="square" rtlCol="0">
            <a:noAutofit/>
          </a:bodyPr>
          <a:lstStyle/>
          <a:p>
            <a:pPr algn="just">
              <a:lnSpc>
                <a:spcPct val="130000"/>
              </a:lnSpc>
              <a:spcBef>
                <a:spcPts val="0"/>
              </a:spcBef>
              <a:spcAft>
                <a:spcPts val="0"/>
              </a:spcAft>
            </a:pPr>
            <a:r>
              <a:rPr lang="zh-CN" altLang="en-US" dirty="0">
                <a:solidFill>
                  <a:schemeClr val="bg1"/>
                </a:solidFill>
                <a:latin typeface="思源黑体 Regular" panose="020B0500000000000000" charset="-122"/>
                <a:ea typeface="思源黑体 Regular" panose="020B0500000000000000" charset="-122"/>
              </a:rPr>
              <a:t>您的获奖作品均可获得“金芦苇工业设计奖”标志使用权，请注意根据不同的获奖类别选择不同的标志进行使用。获奖者只能以金芦苇奖提供的标志文件中所示的方式使用，不得随意更改标志的外观，并且标志的年份必须与获奖的年份一致。</a:t>
            </a:r>
            <a:endParaRPr lang="zh-CN" altLang="en-US" dirty="0">
              <a:solidFill>
                <a:schemeClr val="bg1"/>
              </a:solidFill>
              <a:latin typeface="思源黑体 Regular" panose="020B0500000000000000" charset="-122"/>
              <a:ea typeface="思源黑体 Regular" panose="020B0500000000000000" charset="-122"/>
            </a:endParaRPr>
          </a:p>
        </p:txBody>
      </p:sp>
      <p:sp>
        <p:nvSpPr>
          <p:cNvPr id="5" name="文本框 4"/>
          <p:cNvSpPr txBox="1"/>
          <p:nvPr/>
        </p:nvSpPr>
        <p:spPr>
          <a:xfrm>
            <a:off x="6171565" y="1501775"/>
            <a:ext cx="5873750" cy="1985010"/>
          </a:xfrm>
          <a:prstGeom prst="rect">
            <a:avLst/>
          </a:prstGeom>
          <a:noFill/>
        </p:spPr>
        <p:txBody>
          <a:bodyPr wrap="square" rtlCol="0" anchor="t">
            <a:spAutoFit/>
          </a:bodyPr>
          <a:p>
            <a:pPr algn="l">
              <a:lnSpc>
                <a:spcPct val="110000"/>
              </a:lnSpc>
              <a:spcBef>
                <a:spcPts val="0"/>
              </a:spcBef>
              <a:spcAft>
                <a:spcPts val="0"/>
              </a:spcAft>
            </a:pPr>
            <a:r>
              <a:rPr lang="en-US" altLang="zh-CN" sz="1600">
                <a:solidFill>
                  <a:schemeClr val="bg1"/>
                </a:solidFill>
              </a:rPr>
              <a:t>All of your winning entry has the right to use the logo of " GoldreedIndustrial Design Award . Please pay attention to using different logos fordiffer ent award categories. Winners shall use it by following instructions inthe logo file provided by GIDA Committee, and shan't change theappearance of the logo at will, and the year of logo shall be consistent withthe year of awarding.</a:t>
            </a:r>
            <a:endParaRPr lang="en-US" altLang="zh-CN" sz="1600">
              <a:solidFill>
                <a:schemeClr val="bg1"/>
              </a:solidFill>
            </a:endParaRPr>
          </a:p>
        </p:txBody>
      </p:sp>
      <p:sp>
        <p:nvSpPr>
          <p:cNvPr id="11" name="文本框 10"/>
          <p:cNvSpPr txBox="1"/>
          <p:nvPr/>
        </p:nvSpPr>
        <p:spPr>
          <a:xfrm>
            <a:off x="341630" y="3634105"/>
            <a:ext cx="5666105" cy="2966085"/>
          </a:xfrm>
          <a:prstGeom prst="rect">
            <a:avLst/>
          </a:prstGeom>
          <a:noFill/>
        </p:spPr>
        <p:txBody>
          <a:bodyPr wrap="square" rtlCol="0">
            <a:noAutofit/>
          </a:bodyPr>
          <a:lstStyle/>
          <a:p>
            <a:pPr algn="just">
              <a:lnSpc>
                <a:spcPct val="130000"/>
              </a:lnSpc>
              <a:spcBef>
                <a:spcPts val="0"/>
              </a:spcBef>
              <a:spcAft>
                <a:spcPts val="0"/>
              </a:spcAft>
            </a:pPr>
            <a:r>
              <a:rPr lang="zh-CN" altLang="en-US" b="1" dirty="0">
                <a:solidFill>
                  <a:srgbClr val="D3A71C"/>
                </a:solidFill>
                <a:latin typeface="思源黑体 Regular" panose="020B0500000000000000" charset="-122"/>
                <a:ea typeface="思源黑体 Regular" panose="020B0500000000000000" charset="-122"/>
              </a:rPr>
              <a:t>金芦苇奖获奖标签的全球使用适用于以下传播及活动方式：</a:t>
            </a:r>
            <a:endParaRPr lang="zh-CN" altLang="en-US" b="1" dirty="0">
              <a:solidFill>
                <a:srgbClr val="D3A71C"/>
              </a:solidFill>
              <a:latin typeface="思源黑体 Regular" panose="020B0500000000000000" charset="-122"/>
              <a:ea typeface="思源黑体 Regular" panose="020B0500000000000000" charset="-122"/>
            </a:endParaRPr>
          </a:p>
          <a:p>
            <a:pPr marL="285750" indent="-285750" algn="just">
              <a:lnSpc>
                <a:spcPct val="130000"/>
              </a:lnSpc>
              <a:spcBef>
                <a:spcPts val="0"/>
              </a:spcBef>
              <a:spcAft>
                <a:spcPts val="0"/>
              </a:spcAft>
              <a:buFont typeface="Arial" panose="020B0604020202020204" pitchFamily="34" charset="0"/>
              <a:buChar char="•"/>
            </a:pPr>
            <a:r>
              <a:rPr lang="zh-CN" altLang="en-US" dirty="0">
                <a:solidFill>
                  <a:schemeClr val="bg1"/>
                </a:solidFill>
                <a:latin typeface="思源黑体 Regular" panose="020B0500000000000000" charset="-122"/>
                <a:ea typeface="思源黑体 Regular" panose="020B0500000000000000" charset="-122"/>
              </a:rPr>
              <a:t>公司介绍：公司网站、公司图片手册、新闻稿</a:t>
            </a:r>
            <a:endParaRPr lang="zh-CN" altLang="en-US" dirty="0">
              <a:solidFill>
                <a:schemeClr val="bg1"/>
              </a:solidFill>
              <a:latin typeface="思源黑体 Regular" panose="020B0500000000000000" charset="-122"/>
              <a:ea typeface="思源黑体 Regular" panose="020B0500000000000000" charset="-122"/>
            </a:endParaRPr>
          </a:p>
          <a:p>
            <a:pPr marL="285750" indent="-285750" algn="just">
              <a:lnSpc>
                <a:spcPct val="130000"/>
              </a:lnSpc>
              <a:spcBef>
                <a:spcPts val="0"/>
              </a:spcBef>
              <a:spcAft>
                <a:spcPts val="0"/>
              </a:spcAft>
              <a:buFont typeface="Arial" panose="020B0604020202020204" pitchFamily="34" charset="0"/>
              <a:buChar char="•"/>
            </a:pPr>
            <a:r>
              <a:rPr lang="zh-CN" altLang="en-US" dirty="0">
                <a:solidFill>
                  <a:schemeClr val="bg1"/>
                </a:solidFill>
                <a:latin typeface="思源黑体 Regular" panose="020B0500000000000000" charset="-122"/>
                <a:ea typeface="思源黑体 Regular" panose="020B0500000000000000" charset="-122"/>
              </a:rPr>
              <a:t>平面广告：报纸广告、出版物广告、图像广告</a:t>
            </a:r>
            <a:endParaRPr lang="zh-CN" altLang="en-US" dirty="0">
              <a:solidFill>
                <a:schemeClr val="bg1"/>
              </a:solidFill>
              <a:latin typeface="思源黑体 Regular" panose="020B0500000000000000" charset="-122"/>
              <a:ea typeface="思源黑体 Regular" panose="020B0500000000000000" charset="-122"/>
            </a:endParaRPr>
          </a:p>
          <a:p>
            <a:pPr marL="285750" indent="-285750" algn="just">
              <a:lnSpc>
                <a:spcPct val="130000"/>
              </a:lnSpc>
              <a:spcBef>
                <a:spcPts val="0"/>
              </a:spcBef>
              <a:spcAft>
                <a:spcPts val="0"/>
              </a:spcAft>
              <a:buFont typeface="Arial" panose="020B0604020202020204" pitchFamily="34" charset="0"/>
              <a:buChar char="•"/>
            </a:pPr>
            <a:r>
              <a:rPr lang="zh-CN" altLang="en-US" dirty="0">
                <a:solidFill>
                  <a:schemeClr val="bg1"/>
                </a:solidFill>
                <a:latin typeface="思源黑体 Regular" panose="020B0500000000000000" charset="-122"/>
                <a:ea typeface="思源黑体 Regular" panose="020B0500000000000000" charset="-122"/>
              </a:rPr>
              <a:t>影视广告：广告宣传片、产品宣传片、形象片</a:t>
            </a:r>
            <a:endParaRPr lang="zh-CN" altLang="en-US" dirty="0">
              <a:solidFill>
                <a:schemeClr val="bg1"/>
              </a:solidFill>
              <a:latin typeface="思源黑体 Regular" panose="020B0500000000000000" charset="-122"/>
              <a:ea typeface="思源黑体 Regular" panose="020B0500000000000000" charset="-122"/>
            </a:endParaRPr>
          </a:p>
          <a:p>
            <a:pPr marL="285750" indent="-285750" algn="just">
              <a:lnSpc>
                <a:spcPct val="130000"/>
              </a:lnSpc>
              <a:spcBef>
                <a:spcPts val="0"/>
              </a:spcBef>
              <a:spcAft>
                <a:spcPts val="0"/>
              </a:spcAft>
              <a:buFont typeface="Arial" panose="020B0604020202020204" pitchFamily="34" charset="0"/>
              <a:buChar char="•"/>
            </a:pPr>
            <a:r>
              <a:rPr lang="zh-CN" altLang="en-US" dirty="0">
                <a:solidFill>
                  <a:schemeClr val="bg1"/>
                </a:solidFill>
                <a:latin typeface="思源黑体 Regular" panose="020B0500000000000000" charset="-122"/>
                <a:ea typeface="思源黑体 Regular" panose="020B0500000000000000" charset="-122"/>
              </a:rPr>
              <a:t>印刷品：产品手册、海报、书籍</a:t>
            </a:r>
            <a:endParaRPr lang="zh-CN" altLang="en-US" dirty="0">
              <a:solidFill>
                <a:schemeClr val="bg1"/>
              </a:solidFill>
              <a:latin typeface="思源黑体 Regular" panose="020B0500000000000000" charset="-122"/>
              <a:ea typeface="思源黑体 Regular" panose="020B0500000000000000" charset="-122"/>
            </a:endParaRPr>
          </a:p>
          <a:p>
            <a:pPr marL="285750" indent="-285750" algn="just">
              <a:lnSpc>
                <a:spcPct val="130000"/>
              </a:lnSpc>
              <a:spcBef>
                <a:spcPts val="0"/>
              </a:spcBef>
              <a:spcAft>
                <a:spcPts val="0"/>
              </a:spcAft>
              <a:buFont typeface="Arial" panose="020B0604020202020204" pitchFamily="34" charset="0"/>
              <a:buChar char="•"/>
            </a:pPr>
            <a:r>
              <a:rPr lang="zh-CN" altLang="en-US" dirty="0">
                <a:solidFill>
                  <a:schemeClr val="bg1"/>
                </a:solidFill>
                <a:latin typeface="思源黑体 Regular" panose="020B0500000000000000" charset="-122"/>
                <a:ea typeface="思源黑体 Regular" panose="020B0500000000000000" charset="-122"/>
              </a:rPr>
              <a:t>活动推广设计：交易会的展位和演示、展览、展厅、商店、企业和消费者活动、促销活动。</a:t>
            </a:r>
            <a:endParaRPr lang="zh-CN" altLang="en-US" dirty="0">
              <a:solidFill>
                <a:schemeClr val="bg1"/>
              </a:solidFill>
              <a:latin typeface="思源黑体 Regular" panose="020B0500000000000000" charset="-122"/>
              <a:ea typeface="思源黑体 Regular" panose="020B0500000000000000" charset="-122"/>
            </a:endParaRPr>
          </a:p>
        </p:txBody>
      </p:sp>
      <p:sp>
        <p:nvSpPr>
          <p:cNvPr id="19" name="文本框 18"/>
          <p:cNvSpPr txBox="1"/>
          <p:nvPr/>
        </p:nvSpPr>
        <p:spPr>
          <a:xfrm>
            <a:off x="6171565" y="3697605"/>
            <a:ext cx="6020435" cy="3087370"/>
          </a:xfrm>
          <a:prstGeom prst="rect">
            <a:avLst/>
          </a:prstGeom>
          <a:noFill/>
        </p:spPr>
        <p:txBody>
          <a:bodyPr wrap="square" rtlCol="0" anchor="t">
            <a:noAutofit/>
          </a:bodyPr>
          <a:p>
            <a:pPr algn="l"/>
            <a:r>
              <a:rPr lang="en-US" altLang="zh-CN" sz="1600" b="1">
                <a:solidFill>
                  <a:srgbClr val="D3A71C"/>
                </a:solidFill>
              </a:rPr>
              <a:t>The global use of the GIDA award-winning logo applies to the following situation of transmissions and activities: </a:t>
            </a:r>
            <a:endParaRPr lang="en-US" altLang="zh-CN" sz="1600" b="1">
              <a:solidFill>
                <a:srgbClr val="D3A71C"/>
              </a:solidFill>
            </a:endParaRPr>
          </a:p>
          <a:p>
            <a:pPr marL="285750" indent="-285750" algn="l">
              <a:buFont typeface="Arial" panose="020B0604020202020204" pitchFamily="34" charset="0"/>
              <a:buChar char="•"/>
            </a:pPr>
            <a:r>
              <a:rPr lang="en-US" altLang="zh-CN" sz="1600">
                <a:solidFill>
                  <a:schemeClr val="bg1"/>
                </a:solidFill>
              </a:rPr>
              <a:t>Company Profile：Company website, Company picture manual, Press</a:t>
            </a:r>
            <a:endParaRPr lang="en-US" altLang="zh-CN" sz="1600">
              <a:solidFill>
                <a:schemeClr val="bg1"/>
              </a:solidFill>
            </a:endParaRPr>
          </a:p>
          <a:p>
            <a:pPr marL="285750" indent="-285750" algn="l">
              <a:buFont typeface="Arial" panose="020B0604020202020204" pitchFamily="34" charset="0"/>
              <a:buChar char="•"/>
            </a:pPr>
            <a:r>
              <a:rPr lang="en-US" altLang="zh-CN" sz="1600">
                <a:solidFill>
                  <a:schemeClr val="bg1"/>
                </a:solidFill>
              </a:rPr>
              <a:t>Print Ads：Newspaper advertisement, Publication advertisement, Image advertisement </a:t>
            </a:r>
            <a:endParaRPr lang="en-US" altLang="zh-CN" sz="1600">
              <a:solidFill>
                <a:schemeClr val="bg1"/>
              </a:solidFill>
            </a:endParaRPr>
          </a:p>
          <a:p>
            <a:pPr marL="285750" indent="-285750" algn="l">
              <a:buFont typeface="Arial" panose="020B0604020202020204" pitchFamily="34" charset="0"/>
              <a:buChar char="•"/>
            </a:pPr>
            <a:r>
              <a:rPr lang="en-US" altLang="zh-CN" sz="1600">
                <a:solidFill>
                  <a:schemeClr val="bg1"/>
                </a:solidFill>
              </a:rPr>
              <a:t>Television ads：Advertising videos, Product videos, Image films-printed</a:t>
            </a:r>
            <a:endParaRPr lang="en-US" altLang="zh-CN" sz="1600">
              <a:solidFill>
                <a:schemeClr val="bg1"/>
              </a:solidFill>
            </a:endParaRPr>
          </a:p>
          <a:p>
            <a:pPr marL="285750" indent="-285750" algn="l">
              <a:buFont typeface="Arial" panose="020B0604020202020204" pitchFamily="34" charset="0"/>
              <a:buChar char="•"/>
            </a:pPr>
            <a:r>
              <a:rPr lang="en-US" altLang="zh-CN" sz="1600">
                <a:solidFill>
                  <a:schemeClr val="bg1"/>
                </a:solidFill>
              </a:rPr>
              <a:t>Product manuals：Product brochures, Posters, Books</a:t>
            </a:r>
            <a:endParaRPr lang="en-US" altLang="zh-CN" sz="1600">
              <a:solidFill>
                <a:schemeClr val="bg1"/>
              </a:solidFill>
            </a:endParaRPr>
          </a:p>
          <a:p>
            <a:pPr marL="285750" indent="-285750" algn="l">
              <a:buFont typeface="Arial" panose="020B0604020202020204" pitchFamily="34" charset="0"/>
              <a:buChar char="•"/>
            </a:pPr>
            <a:r>
              <a:rPr lang="en-US" altLang="zh-CN" sz="1600">
                <a:solidFill>
                  <a:schemeClr val="bg1"/>
                </a:solidFill>
              </a:rPr>
              <a:t>Event promotion design：Trade fair booths and presentations, Exhibitions, Exhibition halls, Shops, Enterprise and consumer events, Promotional activities.</a:t>
            </a:r>
            <a:endParaRPr lang="en-US" altLang="zh-CN" sz="1600">
              <a:solidFill>
                <a:schemeClr val="bg1"/>
              </a:solidFill>
            </a:endParaRPr>
          </a:p>
        </p:txBody>
      </p:sp>
      <p:cxnSp>
        <p:nvCxnSpPr>
          <p:cNvPr id="8" name="直接连接符 7"/>
          <p:cNvCxnSpPr/>
          <p:nvPr/>
        </p:nvCxnSpPr>
        <p:spPr>
          <a:xfrm>
            <a:off x="527050" y="3525520"/>
            <a:ext cx="11315700" cy="0"/>
          </a:xfrm>
          <a:prstGeom prst="line">
            <a:avLst/>
          </a:prstGeom>
          <a:ln w="6350">
            <a:solidFill>
              <a:srgbClr val="866627">
                <a:alpha val="70000"/>
              </a:srgbClr>
            </a:solidFill>
            <a:prstDash val="sysDot"/>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09072" y="378460"/>
            <a:ext cx="3581400" cy="701040"/>
          </a:xfrm>
          <a:prstGeom prst="rect">
            <a:avLst/>
          </a:prstGeom>
          <a:noFill/>
        </p:spPr>
        <p:txBody>
          <a:bodyPr wrap="square" rtlCol="0">
            <a:noAutofit/>
          </a:bodyPr>
          <a:lstStyle/>
          <a:p>
            <a:pPr algn="l">
              <a:lnSpc>
                <a:spcPct val="100000"/>
              </a:lnSpc>
            </a:pPr>
            <a:r>
              <a:rPr lang="zh-CN" altLang="en-US" sz="40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标志使用规范</a:t>
            </a:r>
            <a:endParaRPr lang="zh-CN" altLang="en-US" sz="40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文本框 2"/>
          <p:cNvSpPr txBox="1"/>
          <p:nvPr/>
        </p:nvSpPr>
        <p:spPr>
          <a:xfrm>
            <a:off x="309072" y="998855"/>
            <a:ext cx="6096000" cy="368300"/>
          </a:xfrm>
          <a:prstGeom prst="rect">
            <a:avLst/>
          </a:prstGeom>
          <a:noFill/>
        </p:spPr>
        <p:txBody>
          <a:bodyPr wrap="square" rtlCol="0" anchor="t">
            <a:spAutoFit/>
          </a:bodyPr>
          <a:p>
            <a:r>
              <a:rPr lang="en-US" altLang="zh-CN" b="1">
                <a:solidFill>
                  <a:schemeClr val="bg1"/>
                </a:solidFill>
              </a:rPr>
              <a:t>logo usage specification</a:t>
            </a:r>
            <a:endParaRPr lang="en-US" altLang="zh-CN" b="1">
              <a:solidFill>
                <a:schemeClr val="bg1"/>
              </a:solidFill>
            </a:endParaRPr>
          </a:p>
        </p:txBody>
      </p:sp>
      <p:sp>
        <p:nvSpPr>
          <p:cNvPr id="2" name="文本框 1"/>
          <p:cNvSpPr txBox="1"/>
          <p:nvPr/>
        </p:nvSpPr>
        <p:spPr>
          <a:xfrm>
            <a:off x="283845" y="1478915"/>
            <a:ext cx="5666105" cy="402590"/>
          </a:xfrm>
          <a:prstGeom prst="rect">
            <a:avLst/>
          </a:prstGeom>
          <a:noFill/>
        </p:spPr>
        <p:txBody>
          <a:bodyPr wrap="square" rtlCol="0">
            <a:noAutofit/>
          </a:bodyPr>
          <a:lstStyle/>
          <a:p>
            <a:pPr algn="just">
              <a:lnSpc>
                <a:spcPct val="100000"/>
              </a:lnSpc>
            </a:pPr>
            <a:r>
              <a:rPr lang="zh-CN" altLang="en-US" sz="1700" b="1" dirty="0">
                <a:solidFill>
                  <a:srgbClr val="D3A71C"/>
                </a:solidFill>
                <a:latin typeface="思源黑体 Medium" panose="020B0600000000000000" charset="-122"/>
                <a:ea typeface="思源黑体 Medium" panose="020B0600000000000000" charset="-122"/>
              </a:rPr>
              <a:t>标志色彩</a:t>
            </a:r>
            <a:endParaRPr lang="zh-CN" altLang="en-US" sz="1700" b="1" dirty="0">
              <a:solidFill>
                <a:srgbClr val="D3A71C"/>
              </a:solidFill>
              <a:latin typeface="思源黑体 Medium" panose="020B0600000000000000" charset="-122"/>
              <a:ea typeface="思源黑体 Medium" panose="020B0600000000000000" charset="-122"/>
            </a:endParaRPr>
          </a:p>
        </p:txBody>
      </p:sp>
      <p:sp>
        <p:nvSpPr>
          <p:cNvPr id="12" name="文本框 11"/>
          <p:cNvSpPr txBox="1"/>
          <p:nvPr/>
        </p:nvSpPr>
        <p:spPr>
          <a:xfrm>
            <a:off x="283845" y="1764665"/>
            <a:ext cx="5666105" cy="1062355"/>
          </a:xfrm>
          <a:prstGeom prst="rect">
            <a:avLst/>
          </a:prstGeom>
          <a:noFill/>
        </p:spPr>
        <p:txBody>
          <a:bodyPr wrap="square" rtlCol="0">
            <a:noAutofit/>
          </a:bodyPr>
          <a:lstStyle/>
          <a:p>
            <a:pPr algn="just">
              <a:lnSpc>
                <a:spcPct val="110000"/>
              </a:lnSpc>
              <a:spcBef>
                <a:spcPts val="0"/>
              </a:spcBef>
              <a:spcAft>
                <a:spcPts val="0"/>
              </a:spcAft>
            </a:pPr>
            <a:r>
              <a:rPr lang="zh-CN" altLang="en-US" sz="1500" dirty="0">
                <a:solidFill>
                  <a:schemeClr val="bg1"/>
                </a:solidFill>
                <a:latin typeface="思源黑体 Regular" panose="020B0500000000000000" charset="-122"/>
                <a:ea typeface="思源黑体 Regular" panose="020B0500000000000000" charset="-122"/>
              </a:rPr>
              <a:t>标准的标志使用黑白配色，正形标志为黑底白字，反白标志为白底黑字。金芦苇奖的五个不同奖项设置了不同的获奖标签，奖项部分以方形色块与标志连接，色块色值与文字内容依据奖项而定，在应用中请严格遵守标准色值。</a:t>
            </a:r>
            <a:endParaRPr lang="zh-CN" altLang="en-US" sz="1500" dirty="0">
              <a:solidFill>
                <a:schemeClr val="bg1"/>
              </a:solidFill>
              <a:latin typeface="思源黑体 Regular" panose="020B0500000000000000" charset="-122"/>
              <a:ea typeface="思源黑体 Regular" panose="020B0500000000000000" charset="-122"/>
            </a:endParaRPr>
          </a:p>
        </p:txBody>
      </p:sp>
      <p:sp>
        <p:nvSpPr>
          <p:cNvPr id="6" name="文本框 5"/>
          <p:cNvSpPr txBox="1"/>
          <p:nvPr/>
        </p:nvSpPr>
        <p:spPr>
          <a:xfrm>
            <a:off x="283845" y="2993390"/>
            <a:ext cx="5666105" cy="402590"/>
          </a:xfrm>
          <a:prstGeom prst="rect">
            <a:avLst/>
          </a:prstGeom>
          <a:noFill/>
        </p:spPr>
        <p:txBody>
          <a:bodyPr wrap="square" rtlCol="0">
            <a:noAutofit/>
          </a:bodyPr>
          <a:lstStyle/>
          <a:p>
            <a:pPr algn="just">
              <a:lnSpc>
                <a:spcPct val="100000"/>
              </a:lnSpc>
            </a:pPr>
            <a:r>
              <a:rPr lang="zh-CN" altLang="en-US" sz="1700" b="1" dirty="0">
                <a:solidFill>
                  <a:srgbClr val="D3A71C"/>
                </a:solidFill>
                <a:latin typeface="思源黑体 Medium" panose="020B0600000000000000" charset="-122"/>
                <a:ea typeface="思源黑体 Medium" panose="020B0600000000000000" charset="-122"/>
              </a:rPr>
              <a:t>标志尺寸</a:t>
            </a:r>
            <a:endParaRPr lang="zh-CN" altLang="en-US" sz="1700" b="1" dirty="0">
              <a:solidFill>
                <a:srgbClr val="D3A71C"/>
              </a:solidFill>
              <a:latin typeface="思源黑体 Medium" panose="020B0600000000000000" charset="-122"/>
              <a:ea typeface="思源黑体 Medium" panose="020B0600000000000000" charset="-122"/>
            </a:endParaRPr>
          </a:p>
        </p:txBody>
      </p:sp>
      <p:sp>
        <p:nvSpPr>
          <p:cNvPr id="13" name="文本框 12"/>
          <p:cNvSpPr txBox="1"/>
          <p:nvPr/>
        </p:nvSpPr>
        <p:spPr>
          <a:xfrm>
            <a:off x="283845" y="3259455"/>
            <a:ext cx="5666105" cy="758190"/>
          </a:xfrm>
          <a:prstGeom prst="rect">
            <a:avLst/>
          </a:prstGeom>
          <a:noFill/>
        </p:spPr>
        <p:txBody>
          <a:bodyPr wrap="square" rtlCol="0">
            <a:noAutofit/>
          </a:bodyPr>
          <a:lstStyle/>
          <a:p>
            <a:pPr algn="just">
              <a:lnSpc>
                <a:spcPct val="110000"/>
              </a:lnSpc>
              <a:spcBef>
                <a:spcPts val="0"/>
              </a:spcBef>
              <a:spcAft>
                <a:spcPts val="0"/>
              </a:spcAft>
            </a:pPr>
            <a:r>
              <a:rPr lang="zh-CN" altLang="en-US" sz="1500" dirty="0">
                <a:solidFill>
                  <a:schemeClr val="bg1"/>
                </a:solidFill>
                <a:latin typeface="思源黑体 Regular" panose="020B0500000000000000" charset="-122"/>
                <a:ea typeface="思源黑体 Regular" panose="020B0500000000000000" charset="-122"/>
              </a:rPr>
              <a:t>标志没有固定的尺寸，但为确保金芦苇奖品牌标志的识别度，其周边必须保留足够的保护空间，在保护空间内禁止出现任何文字、图案或其他元素。</a:t>
            </a:r>
            <a:endParaRPr lang="zh-CN" altLang="en-US" sz="1500" dirty="0">
              <a:solidFill>
                <a:schemeClr val="bg1"/>
              </a:solidFill>
              <a:latin typeface="思源黑体 Regular" panose="020B0500000000000000" charset="-122"/>
              <a:ea typeface="思源黑体 Regular" panose="020B0500000000000000" charset="-122"/>
            </a:endParaRPr>
          </a:p>
        </p:txBody>
      </p:sp>
      <p:sp>
        <p:nvSpPr>
          <p:cNvPr id="7" name="文本框 6"/>
          <p:cNvSpPr txBox="1"/>
          <p:nvPr/>
        </p:nvSpPr>
        <p:spPr>
          <a:xfrm>
            <a:off x="283845" y="4230370"/>
            <a:ext cx="5666105" cy="402590"/>
          </a:xfrm>
          <a:prstGeom prst="rect">
            <a:avLst/>
          </a:prstGeom>
          <a:noFill/>
        </p:spPr>
        <p:txBody>
          <a:bodyPr wrap="square" rtlCol="0">
            <a:noAutofit/>
          </a:bodyPr>
          <a:lstStyle/>
          <a:p>
            <a:pPr algn="just">
              <a:lnSpc>
                <a:spcPct val="100000"/>
              </a:lnSpc>
            </a:pPr>
            <a:r>
              <a:rPr lang="zh-CN" altLang="en-US" sz="1700" b="1" dirty="0">
                <a:solidFill>
                  <a:srgbClr val="D3A71C"/>
                </a:solidFill>
                <a:latin typeface="思源黑体 Medium" panose="020B0600000000000000" charset="-122"/>
                <a:ea typeface="思源黑体 Medium" panose="020B0600000000000000" charset="-122"/>
              </a:rPr>
              <a:t>标志在白色和彩色的背景下的使用</a:t>
            </a:r>
            <a:endParaRPr lang="zh-CN" altLang="en-US" sz="1700" b="1" dirty="0">
              <a:solidFill>
                <a:srgbClr val="D3A71C"/>
              </a:solidFill>
              <a:latin typeface="思源黑体 Medium" panose="020B0600000000000000" charset="-122"/>
              <a:ea typeface="思源黑体 Medium" panose="020B0600000000000000" charset="-122"/>
            </a:endParaRPr>
          </a:p>
        </p:txBody>
      </p:sp>
      <p:sp>
        <p:nvSpPr>
          <p:cNvPr id="15" name="文本框 14"/>
          <p:cNvSpPr txBox="1"/>
          <p:nvPr/>
        </p:nvSpPr>
        <p:spPr>
          <a:xfrm>
            <a:off x="283845" y="4531360"/>
            <a:ext cx="5666105" cy="859155"/>
          </a:xfrm>
          <a:prstGeom prst="rect">
            <a:avLst/>
          </a:prstGeom>
          <a:noFill/>
        </p:spPr>
        <p:txBody>
          <a:bodyPr wrap="square" rtlCol="0">
            <a:noAutofit/>
          </a:bodyPr>
          <a:lstStyle/>
          <a:p>
            <a:pPr algn="just">
              <a:lnSpc>
                <a:spcPct val="110000"/>
              </a:lnSpc>
              <a:spcBef>
                <a:spcPts val="0"/>
              </a:spcBef>
              <a:spcAft>
                <a:spcPts val="0"/>
              </a:spcAft>
            </a:pPr>
            <a:r>
              <a:rPr lang="zh-CN" altLang="en-US" sz="1500" dirty="0">
                <a:solidFill>
                  <a:schemeClr val="bg1"/>
                </a:solidFill>
                <a:latin typeface="思源黑体 Regular" panose="020B0500000000000000" charset="-122"/>
                <a:ea typeface="思源黑体 Regular" panose="020B0500000000000000" charset="-122"/>
              </a:rPr>
              <a:t>除正形标志外，金芦苇奖标志提供制定反白标志。在白色背景及除黑色之外的纯色背景下使用正形标志，在黑色背景或非纯色背景下请使用反白标志。</a:t>
            </a:r>
            <a:endParaRPr lang="zh-CN" altLang="en-US" sz="1500" dirty="0">
              <a:solidFill>
                <a:schemeClr val="bg1"/>
              </a:solidFill>
              <a:latin typeface="思源黑体 Regular" panose="020B0500000000000000" charset="-122"/>
              <a:ea typeface="思源黑体 Regular" panose="020B0500000000000000" charset="-122"/>
            </a:endParaRPr>
          </a:p>
        </p:txBody>
      </p:sp>
      <p:sp>
        <p:nvSpPr>
          <p:cNvPr id="8" name="文本框 7"/>
          <p:cNvSpPr txBox="1"/>
          <p:nvPr/>
        </p:nvSpPr>
        <p:spPr>
          <a:xfrm>
            <a:off x="283845" y="5579745"/>
            <a:ext cx="5666105" cy="402590"/>
          </a:xfrm>
          <a:prstGeom prst="rect">
            <a:avLst/>
          </a:prstGeom>
          <a:noFill/>
        </p:spPr>
        <p:txBody>
          <a:bodyPr wrap="square" rtlCol="0">
            <a:noAutofit/>
          </a:bodyPr>
          <a:lstStyle/>
          <a:p>
            <a:pPr algn="just">
              <a:lnSpc>
                <a:spcPct val="100000"/>
              </a:lnSpc>
            </a:pPr>
            <a:r>
              <a:rPr lang="zh-CN" altLang="en-US" sz="1700" b="1" dirty="0">
                <a:solidFill>
                  <a:srgbClr val="D3A71C"/>
                </a:solidFill>
                <a:latin typeface="思源黑体 Medium" panose="020B0600000000000000" charset="-122"/>
                <a:ea typeface="思源黑体 Medium" panose="020B0600000000000000" charset="-122"/>
              </a:rPr>
              <a:t>获奖标签在包装或产品上的使用</a:t>
            </a:r>
            <a:endParaRPr lang="zh-CN" altLang="en-US" sz="1700" b="1" dirty="0">
              <a:solidFill>
                <a:srgbClr val="D3A71C"/>
              </a:solidFill>
              <a:latin typeface="思源黑体 Medium" panose="020B0600000000000000" charset="-122"/>
              <a:ea typeface="思源黑体 Medium" panose="020B0600000000000000" charset="-122"/>
            </a:endParaRPr>
          </a:p>
        </p:txBody>
      </p:sp>
      <p:sp>
        <p:nvSpPr>
          <p:cNvPr id="16" name="文本框 15"/>
          <p:cNvSpPr txBox="1"/>
          <p:nvPr/>
        </p:nvSpPr>
        <p:spPr>
          <a:xfrm>
            <a:off x="283845" y="5857875"/>
            <a:ext cx="5666105" cy="1062355"/>
          </a:xfrm>
          <a:prstGeom prst="rect">
            <a:avLst/>
          </a:prstGeom>
          <a:noFill/>
        </p:spPr>
        <p:txBody>
          <a:bodyPr wrap="square" rtlCol="0">
            <a:noAutofit/>
          </a:bodyPr>
          <a:lstStyle/>
          <a:p>
            <a:pPr algn="just">
              <a:lnSpc>
                <a:spcPct val="110000"/>
              </a:lnSpc>
              <a:spcBef>
                <a:spcPts val="0"/>
              </a:spcBef>
              <a:spcAft>
                <a:spcPts val="0"/>
              </a:spcAft>
            </a:pPr>
            <a:r>
              <a:rPr lang="zh-CN" altLang="en-US" sz="1500" dirty="0">
                <a:solidFill>
                  <a:schemeClr val="bg1"/>
                </a:solidFill>
                <a:latin typeface="思源黑体 Regular" panose="020B0500000000000000" charset="-122"/>
                <a:ea typeface="思源黑体 Regular" panose="020B0500000000000000" charset="-122"/>
              </a:rPr>
              <a:t>如果在产品包装上或产品本身上添加金芦苇奖获奖标签，则应使用特定类别的获奖标签（例如“金芦苇奖至尊奖”、“金芦苇奖金奖”等），以避免传达错误的获奖信息。</a:t>
            </a:r>
            <a:endParaRPr lang="zh-CN" altLang="en-US" sz="1500" dirty="0">
              <a:solidFill>
                <a:schemeClr val="bg1"/>
              </a:solidFill>
              <a:latin typeface="思源黑体 Regular" panose="020B0500000000000000" charset="-122"/>
              <a:ea typeface="思源黑体 Regular" panose="020B0500000000000000" charset="-122"/>
            </a:endParaRPr>
          </a:p>
        </p:txBody>
      </p:sp>
      <p:sp>
        <p:nvSpPr>
          <p:cNvPr id="21" name="文本框 20"/>
          <p:cNvSpPr txBox="1"/>
          <p:nvPr/>
        </p:nvSpPr>
        <p:spPr>
          <a:xfrm>
            <a:off x="6113145" y="1764665"/>
            <a:ext cx="5925820" cy="1062355"/>
          </a:xfrm>
          <a:prstGeom prst="rect">
            <a:avLst/>
          </a:prstGeom>
          <a:noFill/>
        </p:spPr>
        <p:txBody>
          <a:bodyPr wrap="square" rtlCol="0">
            <a:noAutofit/>
          </a:bodyPr>
          <a:lstStyle/>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The standard logo is black and white colors. The orthographic logo has white characters on a black background, and the reverse white logo has black characters on a white background. The six different categories of the GIDA Award has different award labels. The award logo is connected with a square color block and GIDA logo. The color value and text content of the color block are determined according to the award. Please strictly follow the standard of color value when using.</a:t>
            </a:r>
            <a:endParaRPr lang="en-US" altLang="zh-CN" sz="1100" dirty="0">
              <a:solidFill>
                <a:schemeClr val="bg1"/>
              </a:solidFill>
              <a:latin typeface="思源黑体 Regular" panose="020B0500000000000000" charset="-122"/>
              <a:ea typeface="思源黑体 Regular" panose="020B0500000000000000" charset="-122"/>
            </a:endParaRPr>
          </a:p>
        </p:txBody>
      </p:sp>
      <p:sp>
        <p:nvSpPr>
          <p:cNvPr id="25" name="文本框 24"/>
          <p:cNvSpPr txBox="1"/>
          <p:nvPr/>
        </p:nvSpPr>
        <p:spPr>
          <a:xfrm>
            <a:off x="6112972" y="1478915"/>
            <a:ext cx="5666105" cy="402590"/>
          </a:xfrm>
          <a:prstGeom prst="rect">
            <a:avLst/>
          </a:prstGeom>
          <a:noFill/>
        </p:spPr>
        <p:txBody>
          <a:bodyPr wrap="square" rtlCol="0">
            <a:noAutofit/>
          </a:bodyPr>
          <a:lstStyle/>
          <a:p>
            <a:pPr algn="just">
              <a:lnSpc>
                <a:spcPct val="100000"/>
              </a:lnSpc>
            </a:pPr>
            <a:r>
              <a:rPr lang="en-US" altLang="zh-CN" sz="1700" b="1" dirty="0">
                <a:solidFill>
                  <a:srgbClr val="D3A71C"/>
                </a:solidFill>
                <a:latin typeface="思源黑体 Medium" panose="020B0600000000000000" charset="-122"/>
                <a:ea typeface="思源黑体 Medium" panose="020B0600000000000000" charset="-122"/>
              </a:rPr>
              <a:t>Logo color</a:t>
            </a:r>
            <a:endParaRPr lang="en-US" altLang="zh-CN" sz="1700" b="1" dirty="0">
              <a:solidFill>
                <a:srgbClr val="D3A71C"/>
              </a:solidFill>
              <a:latin typeface="思源黑体 Medium" panose="020B0600000000000000" charset="-122"/>
              <a:ea typeface="思源黑体 Medium" panose="020B0600000000000000" charset="-122"/>
            </a:endParaRPr>
          </a:p>
        </p:txBody>
      </p:sp>
      <p:sp>
        <p:nvSpPr>
          <p:cNvPr id="26" name="文本框 25"/>
          <p:cNvSpPr txBox="1"/>
          <p:nvPr/>
        </p:nvSpPr>
        <p:spPr>
          <a:xfrm>
            <a:off x="6113145" y="3259455"/>
            <a:ext cx="5835650" cy="699770"/>
          </a:xfrm>
          <a:prstGeom prst="rect">
            <a:avLst/>
          </a:prstGeom>
          <a:noFill/>
        </p:spPr>
        <p:txBody>
          <a:bodyPr wrap="square" rtlCol="0">
            <a:noAutofit/>
          </a:bodyPr>
          <a:lstStyle/>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The logo does not have a fixed size, but in order to ensure the recognition of the</a:t>
            </a:r>
            <a:endParaRPr lang="en-US" altLang="zh-CN" sz="1100" dirty="0">
              <a:solidFill>
                <a:schemeClr val="bg1"/>
              </a:solidFill>
              <a:latin typeface="思源黑体 Regular" panose="020B0500000000000000" charset="-122"/>
              <a:ea typeface="思源黑体 Regular" panose="020B0500000000000000" charset="-122"/>
            </a:endParaRPr>
          </a:p>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award brand logo, sufficient protection space must be reserved around it, and no</a:t>
            </a:r>
            <a:endParaRPr lang="en-US" altLang="zh-CN" sz="1100" dirty="0">
              <a:solidFill>
                <a:schemeClr val="bg1"/>
              </a:solidFill>
              <a:latin typeface="思源黑体 Regular" panose="020B0500000000000000" charset="-122"/>
              <a:ea typeface="思源黑体 Regular" panose="020B0500000000000000" charset="-122"/>
            </a:endParaRPr>
          </a:p>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words, patterns or other elements are allowed in the protection space.</a:t>
            </a:r>
            <a:endParaRPr lang="en-US" altLang="zh-CN" sz="1100" dirty="0">
              <a:solidFill>
                <a:schemeClr val="bg1"/>
              </a:solidFill>
              <a:latin typeface="思源黑体 Regular" panose="020B0500000000000000" charset="-122"/>
              <a:ea typeface="思源黑体 Regular" panose="020B0500000000000000" charset="-122"/>
            </a:endParaRPr>
          </a:p>
        </p:txBody>
      </p:sp>
      <p:sp>
        <p:nvSpPr>
          <p:cNvPr id="27" name="文本框 26"/>
          <p:cNvSpPr txBox="1"/>
          <p:nvPr/>
        </p:nvSpPr>
        <p:spPr>
          <a:xfrm>
            <a:off x="6112972" y="2993390"/>
            <a:ext cx="5666105" cy="402590"/>
          </a:xfrm>
          <a:prstGeom prst="rect">
            <a:avLst/>
          </a:prstGeom>
          <a:noFill/>
        </p:spPr>
        <p:txBody>
          <a:bodyPr wrap="square" rtlCol="0">
            <a:noAutofit/>
          </a:bodyPr>
          <a:lstStyle/>
          <a:p>
            <a:pPr algn="just">
              <a:lnSpc>
                <a:spcPct val="100000"/>
              </a:lnSpc>
            </a:pPr>
            <a:r>
              <a:rPr lang="en-US" altLang="zh-CN" sz="1700" b="1" dirty="0">
                <a:solidFill>
                  <a:srgbClr val="D3A71C"/>
                </a:solidFill>
                <a:latin typeface="思源黑体 Medium" panose="020B0600000000000000" charset="-122"/>
                <a:ea typeface="思源黑体 Medium" panose="020B0600000000000000" charset="-122"/>
              </a:rPr>
              <a:t>Logo size</a:t>
            </a:r>
            <a:endParaRPr lang="en-US" altLang="zh-CN" sz="1700" b="1" dirty="0">
              <a:solidFill>
                <a:srgbClr val="D3A71C"/>
              </a:solidFill>
              <a:latin typeface="思源黑体 Medium" panose="020B0600000000000000" charset="-122"/>
              <a:ea typeface="思源黑体 Medium" panose="020B0600000000000000" charset="-122"/>
            </a:endParaRPr>
          </a:p>
        </p:txBody>
      </p:sp>
      <p:sp>
        <p:nvSpPr>
          <p:cNvPr id="28" name="文本框 27"/>
          <p:cNvSpPr txBox="1"/>
          <p:nvPr/>
        </p:nvSpPr>
        <p:spPr>
          <a:xfrm>
            <a:off x="6113145" y="4531360"/>
            <a:ext cx="5925820" cy="699770"/>
          </a:xfrm>
          <a:prstGeom prst="rect">
            <a:avLst/>
          </a:prstGeom>
          <a:noFill/>
        </p:spPr>
        <p:txBody>
          <a:bodyPr wrap="square" rtlCol="0">
            <a:noAutofit/>
          </a:bodyPr>
          <a:lstStyle/>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In addition to the orthographic logo, GIDA Award provides an anti-white logo. Use the orthographic logo on a white background and a solid color background other than black, and use an inverted logo on a black background or a non-solid background.</a:t>
            </a:r>
            <a:endParaRPr lang="en-US" altLang="zh-CN" sz="1100" dirty="0">
              <a:solidFill>
                <a:schemeClr val="bg1"/>
              </a:solidFill>
              <a:latin typeface="思源黑体 Regular" panose="020B0500000000000000" charset="-122"/>
              <a:ea typeface="思源黑体 Regular" panose="020B0500000000000000" charset="-122"/>
            </a:endParaRPr>
          </a:p>
        </p:txBody>
      </p:sp>
      <p:sp>
        <p:nvSpPr>
          <p:cNvPr id="29" name="文本框 28"/>
          <p:cNvSpPr txBox="1"/>
          <p:nvPr/>
        </p:nvSpPr>
        <p:spPr>
          <a:xfrm>
            <a:off x="6112972" y="4230370"/>
            <a:ext cx="5666105" cy="402590"/>
          </a:xfrm>
          <a:prstGeom prst="rect">
            <a:avLst/>
          </a:prstGeom>
          <a:noFill/>
        </p:spPr>
        <p:txBody>
          <a:bodyPr wrap="square" rtlCol="0">
            <a:noAutofit/>
          </a:bodyPr>
          <a:lstStyle/>
          <a:p>
            <a:pPr algn="just">
              <a:lnSpc>
                <a:spcPct val="100000"/>
              </a:lnSpc>
            </a:pPr>
            <a:r>
              <a:rPr lang="en-US" altLang="zh-CN" sz="1700" b="1" dirty="0">
                <a:solidFill>
                  <a:srgbClr val="D3A71C"/>
                </a:solidFill>
                <a:latin typeface="思源黑体 Medium" panose="020B0600000000000000" charset="-122"/>
                <a:ea typeface="思源黑体 Medium" panose="020B0600000000000000" charset="-122"/>
              </a:rPr>
              <a:t>Use of signs on a white and colorful background</a:t>
            </a:r>
            <a:endParaRPr lang="en-US" altLang="zh-CN" sz="1700" b="1" dirty="0">
              <a:solidFill>
                <a:srgbClr val="D3A71C"/>
              </a:solidFill>
              <a:latin typeface="思源黑体 Medium" panose="020B0600000000000000" charset="-122"/>
              <a:ea typeface="思源黑体 Medium" panose="020B0600000000000000" charset="-122"/>
            </a:endParaRPr>
          </a:p>
        </p:txBody>
      </p:sp>
      <p:sp>
        <p:nvSpPr>
          <p:cNvPr id="30" name="文本框 29"/>
          <p:cNvSpPr txBox="1"/>
          <p:nvPr/>
        </p:nvSpPr>
        <p:spPr>
          <a:xfrm>
            <a:off x="6113145" y="5857875"/>
            <a:ext cx="5925820" cy="699770"/>
          </a:xfrm>
          <a:prstGeom prst="rect">
            <a:avLst/>
          </a:prstGeom>
          <a:noFill/>
        </p:spPr>
        <p:txBody>
          <a:bodyPr wrap="square" rtlCol="0">
            <a:noAutofit/>
          </a:bodyPr>
          <a:lstStyle/>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If the GIDA award-winning label is added to the product packaging or the product</a:t>
            </a:r>
            <a:endParaRPr lang="en-US" altLang="zh-CN" sz="1100" dirty="0">
              <a:solidFill>
                <a:schemeClr val="bg1"/>
              </a:solidFill>
              <a:latin typeface="思源黑体 Regular" panose="020B0500000000000000" charset="-122"/>
              <a:ea typeface="思源黑体 Regular" panose="020B0500000000000000" charset="-122"/>
            </a:endParaRPr>
          </a:p>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itself, the specific category, such as "GIDA Bestof The Best", "GIDA Gold Award", etc</a:t>
            </a:r>
            <a:endParaRPr lang="en-US" altLang="zh-CN" sz="1100" dirty="0">
              <a:solidFill>
                <a:schemeClr val="bg1"/>
              </a:solidFill>
              <a:latin typeface="思源黑体 Regular" panose="020B0500000000000000" charset="-122"/>
              <a:ea typeface="思源黑体 Regular" panose="020B0500000000000000" charset="-122"/>
            </a:endParaRPr>
          </a:p>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should be used to avoid wrong award information.</a:t>
            </a:r>
            <a:endParaRPr lang="en-US" altLang="zh-CN" sz="1100" dirty="0">
              <a:solidFill>
                <a:schemeClr val="bg1"/>
              </a:solidFill>
              <a:latin typeface="思源黑体 Regular" panose="020B0500000000000000" charset="-122"/>
              <a:ea typeface="思源黑体 Regular" panose="020B0500000000000000" charset="-122"/>
            </a:endParaRPr>
          </a:p>
        </p:txBody>
      </p:sp>
      <p:sp>
        <p:nvSpPr>
          <p:cNvPr id="31" name="文本框 30"/>
          <p:cNvSpPr txBox="1"/>
          <p:nvPr/>
        </p:nvSpPr>
        <p:spPr>
          <a:xfrm>
            <a:off x="6112972" y="5579745"/>
            <a:ext cx="5666105" cy="402590"/>
          </a:xfrm>
          <a:prstGeom prst="rect">
            <a:avLst/>
          </a:prstGeom>
          <a:noFill/>
        </p:spPr>
        <p:txBody>
          <a:bodyPr wrap="square" rtlCol="0">
            <a:noAutofit/>
          </a:bodyPr>
          <a:lstStyle/>
          <a:p>
            <a:pPr algn="just">
              <a:lnSpc>
                <a:spcPct val="100000"/>
              </a:lnSpc>
            </a:pPr>
            <a:r>
              <a:rPr lang="en-US" altLang="zh-CN" sz="1700" b="1" dirty="0">
                <a:solidFill>
                  <a:srgbClr val="D3A71C"/>
                </a:solidFill>
                <a:latin typeface="思源黑体 Medium" panose="020B0600000000000000" charset="-122"/>
                <a:ea typeface="思源黑体 Medium" panose="020B0600000000000000" charset="-122"/>
              </a:rPr>
              <a:t>Logo usage on packaging or products</a:t>
            </a:r>
            <a:endParaRPr lang="en-US" altLang="zh-CN" sz="1700" b="1" dirty="0">
              <a:solidFill>
                <a:srgbClr val="D3A71C"/>
              </a:solidFill>
              <a:latin typeface="思源黑体 Medium" panose="020B0600000000000000" charset="-122"/>
              <a:ea typeface="思源黑体 Medium" panose="020B0600000000000000" charset="-122"/>
            </a:endParaRPr>
          </a:p>
        </p:txBody>
      </p:sp>
      <p:cxnSp>
        <p:nvCxnSpPr>
          <p:cNvPr id="17" name="直接连接符 16"/>
          <p:cNvCxnSpPr/>
          <p:nvPr/>
        </p:nvCxnSpPr>
        <p:spPr>
          <a:xfrm>
            <a:off x="6028055" y="1134110"/>
            <a:ext cx="0" cy="5475605"/>
          </a:xfrm>
          <a:prstGeom prst="line">
            <a:avLst/>
          </a:prstGeom>
          <a:ln w="12700" cmpd="sng">
            <a:solidFill>
              <a:srgbClr val="866627"/>
            </a:solidFill>
            <a:prstDash val="sysDot"/>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09072" y="378391"/>
            <a:ext cx="2692746" cy="561745"/>
          </a:xfrm>
          <a:prstGeom prst="rect">
            <a:avLst/>
          </a:prstGeom>
          <a:noFill/>
        </p:spPr>
        <p:txBody>
          <a:bodyPr wrap="square" rtlCol="0">
            <a:noAutofit/>
          </a:bodyPr>
          <a:lstStyle/>
          <a:p>
            <a:pPr algn="l">
              <a:lnSpc>
                <a:spcPct val="100000"/>
              </a:lnSpc>
            </a:pPr>
            <a:r>
              <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标志</a:t>
            </a:r>
            <a:endPar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文本框 2"/>
          <p:cNvSpPr txBox="1"/>
          <p:nvPr/>
        </p:nvSpPr>
        <p:spPr>
          <a:xfrm>
            <a:off x="309072" y="935355"/>
            <a:ext cx="6096000" cy="368300"/>
          </a:xfrm>
          <a:prstGeom prst="rect">
            <a:avLst/>
          </a:prstGeom>
          <a:noFill/>
        </p:spPr>
        <p:txBody>
          <a:bodyPr wrap="square" rtlCol="0" anchor="t">
            <a:spAutoFit/>
          </a:bodyPr>
          <a:p>
            <a:r>
              <a:rPr lang="en-US" altLang="zh-CN" b="1">
                <a:solidFill>
                  <a:schemeClr val="bg1"/>
                </a:solidFill>
              </a:rPr>
              <a:t>logo</a:t>
            </a:r>
            <a:endParaRPr lang="en-US" altLang="zh-CN" b="1">
              <a:solidFill>
                <a:schemeClr val="bg1"/>
              </a:solidFill>
            </a:endParaRPr>
          </a:p>
        </p:txBody>
      </p:sp>
      <p:sp>
        <p:nvSpPr>
          <p:cNvPr id="7" name="矩形 6"/>
          <p:cNvSpPr/>
          <p:nvPr/>
        </p:nvSpPr>
        <p:spPr>
          <a:xfrm>
            <a:off x="483235" y="1572260"/>
            <a:ext cx="3378200" cy="1449070"/>
          </a:xfrm>
          <a:prstGeom prst="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nvSpPr>
        <p:spPr>
          <a:xfrm>
            <a:off x="4365625" y="1572260"/>
            <a:ext cx="3378200" cy="1449070"/>
          </a:xfrm>
          <a:prstGeom prst="rect">
            <a:avLst/>
          </a:prstGeom>
          <a:blipFill rotWithShape="1">
            <a:blip r:embed="rId2"/>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矩形 12"/>
          <p:cNvSpPr/>
          <p:nvPr/>
        </p:nvSpPr>
        <p:spPr>
          <a:xfrm>
            <a:off x="8248015" y="1572260"/>
            <a:ext cx="3378200" cy="1449070"/>
          </a:xfrm>
          <a:prstGeom prst="rect">
            <a:avLst/>
          </a:prstGeom>
          <a:blipFill rotWithShape="1">
            <a:blip r:embed="rId3"/>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14"/>
          <p:cNvSpPr txBox="1"/>
          <p:nvPr/>
        </p:nvSpPr>
        <p:spPr>
          <a:xfrm>
            <a:off x="1724660" y="3167380"/>
            <a:ext cx="1040765" cy="26162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至尊奖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17" name="矩形 16"/>
          <p:cNvSpPr/>
          <p:nvPr/>
        </p:nvSpPr>
        <p:spPr>
          <a:xfrm>
            <a:off x="4365625" y="4080510"/>
            <a:ext cx="3378200" cy="1449070"/>
          </a:xfrm>
          <a:prstGeom prst="rect">
            <a:avLst/>
          </a:prstGeom>
          <a:blipFill rotWithShape="1">
            <a:blip r:embed="rId4"/>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483235" y="4093210"/>
            <a:ext cx="3378200" cy="1449070"/>
          </a:xfrm>
          <a:prstGeom prst="rect">
            <a:avLst/>
          </a:prstGeom>
          <a:blipFill rotWithShape="1">
            <a:blip r:embed="rId5"/>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5347335" y="31673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产品装备金奖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8" name="文本框 7"/>
          <p:cNvSpPr txBox="1"/>
          <p:nvPr/>
        </p:nvSpPr>
        <p:spPr>
          <a:xfrm>
            <a:off x="4388485" y="3463290"/>
            <a:ext cx="3415665" cy="207010"/>
          </a:xfrm>
          <a:prstGeom prst="rect">
            <a:avLst/>
          </a:prstGeom>
          <a:noFill/>
        </p:spPr>
        <p:txBody>
          <a:bodyPr wrap="square" rtlCol="0">
            <a:noAutofit/>
          </a:bodyPr>
          <a:lstStyle/>
          <a:p>
            <a:pPr algn="dist">
              <a:lnSpc>
                <a:spcPct val="100000"/>
              </a:lnSpc>
            </a:pPr>
            <a:r>
              <a:rPr lang="en-US" altLang="zh-CN" sz="1400" dirty="0">
                <a:solidFill>
                  <a:schemeClr val="bg1"/>
                </a:solidFill>
                <a:latin typeface="思源黑体 Regular" panose="020B0500000000000000" charset="-122"/>
                <a:ea typeface="思源黑体 Regular" panose="020B0500000000000000" charset="-122"/>
              </a:rPr>
              <a:t>PRODUCT EQUIPMENT GOLD AWARD</a:t>
            </a:r>
            <a:endParaRPr lang="en-US" altLang="zh-CN" sz="1400" dirty="0">
              <a:solidFill>
                <a:schemeClr val="bg1"/>
              </a:solidFill>
              <a:latin typeface="思源黑体 Regular" panose="020B0500000000000000" charset="-122"/>
              <a:ea typeface="思源黑体 Regular" panose="020B0500000000000000" charset="-122"/>
            </a:endParaRPr>
          </a:p>
        </p:txBody>
      </p:sp>
      <p:sp>
        <p:nvSpPr>
          <p:cNvPr id="9" name="文本框 8"/>
          <p:cNvSpPr txBox="1"/>
          <p:nvPr/>
        </p:nvSpPr>
        <p:spPr>
          <a:xfrm>
            <a:off x="1271270" y="3463290"/>
            <a:ext cx="2107565" cy="226060"/>
          </a:xfrm>
          <a:prstGeom prst="rect">
            <a:avLst/>
          </a:prstGeom>
          <a:noFill/>
        </p:spPr>
        <p:txBody>
          <a:bodyPr wrap="square" rtlCol="0">
            <a:noAutofit/>
          </a:bodyPr>
          <a:lstStyle/>
          <a:p>
            <a:pPr algn="just">
              <a:lnSpc>
                <a:spcPct val="100000"/>
              </a:lnSpc>
            </a:pPr>
            <a:r>
              <a:rPr lang="zh-CN" altLang="en-US" sz="1400" dirty="0">
                <a:solidFill>
                  <a:schemeClr val="bg1"/>
                </a:solidFill>
                <a:latin typeface="思源黑体 Regular" panose="020B0500000000000000" charset="-122"/>
                <a:ea typeface="思源黑体 Regular" panose="020B0500000000000000" charset="-122"/>
                <a:sym typeface="+mn-ea"/>
              </a:rPr>
              <a:t> </a:t>
            </a:r>
            <a:r>
              <a:rPr lang="en-US" altLang="zh-CN" sz="1400" dirty="0">
                <a:solidFill>
                  <a:schemeClr val="bg1"/>
                </a:solidFill>
                <a:latin typeface="思源黑体 Regular" panose="020B0500000000000000" charset="-122"/>
                <a:ea typeface="思源黑体 Regular" panose="020B0500000000000000" charset="-122"/>
                <a:sym typeface="+mn-ea"/>
              </a:rPr>
              <a:t>BEST OF THE BEST</a:t>
            </a:r>
            <a:endParaRPr lang="en-US" altLang="zh-CN" sz="1400" dirty="0">
              <a:solidFill>
                <a:schemeClr val="bg1"/>
              </a:solidFill>
              <a:latin typeface="思源黑体 Regular" panose="020B0500000000000000" charset="-122"/>
              <a:ea typeface="思源黑体 Regular" panose="020B0500000000000000" charset="-122"/>
            </a:endParaRPr>
          </a:p>
        </p:txBody>
      </p:sp>
      <p:sp>
        <p:nvSpPr>
          <p:cNvPr id="11" name="文本框 10"/>
          <p:cNvSpPr txBox="1"/>
          <p:nvPr/>
        </p:nvSpPr>
        <p:spPr>
          <a:xfrm>
            <a:off x="9197975" y="31673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医疗制造金奖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19" name="文本框 18"/>
          <p:cNvSpPr txBox="1"/>
          <p:nvPr/>
        </p:nvSpPr>
        <p:spPr>
          <a:xfrm>
            <a:off x="8067675" y="3463290"/>
            <a:ext cx="3790315" cy="207010"/>
          </a:xfrm>
          <a:prstGeom prst="rect">
            <a:avLst/>
          </a:prstGeom>
          <a:noFill/>
        </p:spPr>
        <p:txBody>
          <a:bodyPr wrap="square" rtlCol="0">
            <a:noAutofit/>
          </a:bodyPr>
          <a:lstStyle/>
          <a:p>
            <a:pPr algn="dist">
              <a:lnSpc>
                <a:spcPct val="100000"/>
              </a:lnSpc>
            </a:pPr>
            <a:r>
              <a:rPr lang="en-US" altLang="zh-CN" sz="1400" dirty="0">
                <a:solidFill>
                  <a:schemeClr val="bg1"/>
                </a:solidFill>
                <a:latin typeface="思源黑体 Regular" panose="020B0500000000000000" charset="-122"/>
                <a:ea typeface="思源黑体 Regular" panose="020B0500000000000000" charset="-122"/>
              </a:rPr>
              <a:t>MEDTECH INNOVATION GOLD AWARD</a:t>
            </a:r>
            <a:endParaRPr lang="en-US" altLang="zh-CN" sz="1400" dirty="0">
              <a:solidFill>
                <a:schemeClr val="bg1"/>
              </a:solidFill>
              <a:latin typeface="思源黑体 Regular" panose="020B0500000000000000" charset="-122"/>
              <a:ea typeface="思源黑体 Regular" panose="020B0500000000000000" charset="-122"/>
            </a:endParaRPr>
          </a:p>
        </p:txBody>
      </p:sp>
      <p:sp>
        <p:nvSpPr>
          <p:cNvPr id="20" name="文本框 19"/>
          <p:cNvSpPr txBox="1"/>
          <p:nvPr/>
        </p:nvSpPr>
        <p:spPr>
          <a:xfrm>
            <a:off x="1356995" y="57327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数字信息金奖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21" name="文本框 20"/>
          <p:cNvSpPr txBox="1"/>
          <p:nvPr/>
        </p:nvSpPr>
        <p:spPr>
          <a:xfrm>
            <a:off x="436245" y="6028690"/>
            <a:ext cx="3415665" cy="207010"/>
          </a:xfrm>
          <a:prstGeom prst="rect">
            <a:avLst/>
          </a:prstGeom>
          <a:noFill/>
        </p:spPr>
        <p:txBody>
          <a:bodyPr wrap="square" rtlCol="0">
            <a:noAutofit/>
          </a:bodyPr>
          <a:lstStyle/>
          <a:p>
            <a:pPr algn="dist">
              <a:lnSpc>
                <a:spcPct val="100000"/>
              </a:lnSpc>
            </a:pPr>
            <a:r>
              <a:rPr lang="en-US" altLang="zh-CN" sz="1400" dirty="0">
                <a:solidFill>
                  <a:schemeClr val="bg1"/>
                </a:solidFill>
                <a:latin typeface="思源黑体 Regular" panose="020B0500000000000000" charset="-122"/>
                <a:ea typeface="思源黑体 Regular" panose="020B0500000000000000" charset="-122"/>
              </a:rPr>
              <a:t>DIGITAL INFORMATION GOLD AWARD</a:t>
            </a:r>
            <a:endParaRPr lang="en-US" altLang="zh-CN" sz="1400" dirty="0">
              <a:solidFill>
                <a:schemeClr val="bg1"/>
              </a:solidFill>
              <a:latin typeface="思源黑体 Regular" panose="020B0500000000000000" charset="-122"/>
              <a:ea typeface="思源黑体 Regular" panose="020B0500000000000000" charset="-122"/>
            </a:endParaRPr>
          </a:p>
        </p:txBody>
      </p:sp>
      <p:sp>
        <p:nvSpPr>
          <p:cNvPr id="22" name="文本框 21"/>
          <p:cNvSpPr txBox="1"/>
          <p:nvPr/>
        </p:nvSpPr>
        <p:spPr>
          <a:xfrm>
            <a:off x="5347335" y="57327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交通工具金奖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24" name="文本框 23"/>
          <p:cNvSpPr txBox="1"/>
          <p:nvPr/>
        </p:nvSpPr>
        <p:spPr>
          <a:xfrm>
            <a:off x="4337685" y="6028690"/>
            <a:ext cx="3415665" cy="207010"/>
          </a:xfrm>
          <a:prstGeom prst="rect">
            <a:avLst/>
          </a:prstGeom>
          <a:noFill/>
        </p:spPr>
        <p:txBody>
          <a:bodyPr wrap="square" rtlCol="0">
            <a:noAutofit/>
          </a:bodyPr>
          <a:lstStyle/>
          <a:p>
            <a:pPr algn="dist">
              <a:lnSpc>
                <a:spcPct val="100000"/>
              </a:lnSpc>
            </a:pPr>
            <a:r>
              <a:rPr lang="en-US" altLang="zh-CN" sz="1400" dirty="0">
                <a:solidFill>
                  <a:schemeClr val="bg1"/>
                </a:solidFill>
                <a:latin typeface="思源黑体 Regular" panose="020B0500000000000000" charset="-122"/>
                <a:ea typeface="思源黑体 Regular" panose="020B0500000000000000" charset="-122"/>
              </a:rPr>
              <a:t>TRANSPORTATION GOLD AWARD</a:t>
            </a:r>
            <a:endParaRPr lang="en-US" altLang="zh-CN" sz="1400" dirty="0">
              <a:solidFill>
                <a:schemeClr val="bg1"/>
              </a:solidFill>
              <a:latin typeface="思源黑体 Regular" panose="020B0500000000000000" charset="-122"/>
              <a:ea typeface="思源黑体 Regular" panose="020B0500000000000000" charset="-122"/>
            </a:endParaRPr>
          </a:p>
        </p:txBody>
      </p:sp>
      <p:sp>
        <p:nvSpPr>
          <p:cNvPr id="28" name="文本框 27"/>
          <p:cNvSpPr txBox="1"/>
          <p:nvPr/>
        </p:nvSpPr>
        <p:spPr>
          <a:xfrm>
            <a:off x="7887970" y="5732780"/>
            <a:ext cx="4109085" cy="260985"/>
          </a:xfrm>
          <a:prstGeom prst="rect">
            <a:avLst/>
          </a:prstGeom>
          <a:noFill/>
        </p:spPr>
        <p:txBody>
          <a:bodyPr wrap="square" rtlCol="0">
            <a:noAutofit/>
          </a:bodyPr>
          <a:lstStyle/>
          <a:p>
            <a:pPr algn="r">
              <a:lnSpc>
                <a:spcPct val="100000"/>
              </a:lnSpc>
            </a:pPr>
            <a:r>
              <a:rPr lang="zh-CN" altLang="en-US" sz="1400" dirty="0">
                <a:solidFill>
                  <a:schemeClr val="bg1"/>
                </a:solidFill>
                <a:latin typeface="思源黑体 Regular" panose="020B0500000000000000" charset="-122"/>
                <a:ea typeface="思源黑体 Regular" panose="020B0500000000000000" charset="-122"/>
              </a:rPr>
              <a:t>以上显示的标志对金芦苇奖相关获奖者使用有效</a:t>
            </a:r>
            <a:endParaRPr lang="zh-CN" altLang="en-US" sz="1400" dirty="0">
              <a:solidFill>
                <a:schemeClr val="bg1"/>
              </a:solidFill>
              <a:latin typeface="思源黑体 Regular" panose="020B0500000000000000" charset="-122"/>
              <a:ea typeface="思源黑体 Regular" panose="020B0500000000000000" charset="-122"/>
            </a:endParaRPr>
          </a:p>
        </p:txBody>
      </p:sp>
      <p:sp>
        <p:nvSpPr>
          <p:cNvPr id="29" name="文本框 28"/>
          <p:cNvSpPr txBox="1"/>
          <p:nvPr/>
        </p:nvSpPr>
        <p:spPr>
          <a:xfrm>
            <a:off x="8058150" y="6028690"/>
            <a:ext cx="3938905" cy="360680"/>
          </a:xfrm>
          <a:prstGeom prst="rect">
            <a:avLst/>
          </a:prstGeom>
          <a:noFill/>
        </p:spPr>
        <p:txBody>
          <a:bodyPr wrap="square" rtlCol="0">
            <a:noAutofit/>
          </a:bodyPr>
          <a:lstStyle/>
          <a:p>
            <a:pPr algn="r">
              <a:lnSpc>
                <a:spcPct val="100000"/>
              </a:lnSpc>
            </a:pPr>
            <a:r>
              <a:rPr lang="en-US" altLang="zh-CN" sz="1200" dirty="0">
                <a:solidFill>
                  <a:schemeClr val="bg1"/>
                </a:solidFill>
                <a:latin typeface="思源黑体 Regular" panose="020B0500000000000000" charset="-122"/>
                <a:ea typeface="思源黑体 Regular" panose="020B0500000000000000" charset="-122"/>
              </a:rPr>
              <a:t>The logo shown above are valid for all GIDA winners</a:t>
            </a:r>
            <a:endParaRPr lang="en-US" altLang="zh-CN" sz="1200" dirty="0">
              <a:solidFill>
                <a:schemeClr val="bg1"/>
              </a:solidFill>
              <a:latin typeface="思源黑体 Regular" panose="020B0500000000000000" charset="-122"/>
              <a:ea typeface="思源黑体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09072" y="378391"/>
            <a:ext cx="2692746" cy="561745"/>
          </a:xfrm>
          <a:prstGeom prst="rect">
            <a:avLst/>
          </a:prstGeom>
          <a:noFill/>
        </p:spPr>
        <p:txBody>
          <a:bodyPr wrap="square" rtlCol="0">
            <a:noAutofit/>
          </a:bodyPr>
          <a:lstStyle/>
          <a:p>
            <a:pPr algn="l">
              <a:lnSpc>
                <a:spcPct val="100000"/>
              </a:lnSpc>
            </a:pPr>
            <a:r>
              <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标志</a:t>
            </a:r>
            <a:endPar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文本框 2"/>
          <p:cNvSpPr txBox="1"/>
          <p:nvPr/>
        </p:nvSpPr>
        <p:spPr>
          <a:xfrm>
            <a:off x="309072" y="935355"/>
            <a:ext cx="6096000" cy="368300"/>
          </a:xfrm>
          <a:prstGeom prst="rect">
            <a:avLst/>
          </a:prstGeom>
          <a:noFill/>
        </p:spPr>
        <p:txBody>
          <a:bodyPr wrap="square" rtlCol="0" anchor="t">
            <a:spAutoFit/>
          </a:bodyPr>
          <a:p>
            <a:r>
              <a:rPr lang="en-US" altLang="zh-CN" b="1">
                <a:solidFill>
                  <a:schemeClr val="bg1"/>
                </a:solidFill>
              </a:rPr>
              <a:t>logo</a:t>
            </a:r>
            <a:endParaRPr lang="en-US" altLang="zh-CN" b="1">
              <a:solidFill>
                <a:schemeClr val="bg1"/>
              </a:solidFill>
            </a:endParaRPr>
          </a:p>
        </p:txBody>
      </p:sp>
      <p:sp>
        <p:nvSpPr>
          <p:cNvPr id="7" name="矩形 6"/>
          <p:cNvSpPr/>
          <p:nvPr/>
        </p:nvSpPr>
        <p:spPr>
          <a:xfrm>
            <a:off x="483235" y="1572260"/>
            <a:ext cx="3378200" cy="1449070"/>
          </a:xfrm>
          <a:prstGeom prst="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nvSpPr>
        <p:spPr>
          <a:xfrm>
            <a:off x="4365625" y="1572260"/>
            <a:ext cx="3378200" cy="1449070"/>
          </a:xfrm>
          <a:prstGeom prst="rect">
            <a:avLst/>
          </a:prstGeom>
          <a:blipFill rotWithShape="1">
            <a:blip r:embed="rId2"/>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矩形 12"/>
          <p:cNvSpPr/>
          <p:nvPr/>
        </p:nvSpPr>
        <p:spPr>
          <a:xfrm>
            <a:off x="8248015" y="1572260"/>
            <a:ext cx="3378200" cy="1449070"/>
          </a:xfrm>
          <a:prstGeom prst="rect">
            <a:avLst/>
          </a:prstGeom>
          <a:blipFill rotWithShape="1">
            <a:blip r:embed="rId3"/>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14"/>
          <p:cNvSpPr txBox="1"/>
          <p:nvPr/>
        </p:nvSpPr>
        <p:spPr>
          <a:xfrm>
            <a:off x="1416050" y="3167380"/>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公共设施金奖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17" name="矩形 16"/>
          <p:cNvSpPr/>
          <p:nvPr/>
        </p:nvSpPr>
        <p:spPr>
          <a:xfrm>
            <a:off x="4365625" y="4080510"/>
            <a:ext cx="3378200" cy="1449070"/>
          </a:xfrm>
          <a:prstGeom prst="rect">
            <a:avLst/>
          </a:prstGeom>
          <a:blipFill rotWithShape="1">
            <a:blip r:embed="rId4"/>
            <a:stretch>
              <a:fillRect/>
            </a:stretch>
          </a:blipFill>
          <a:ln>
            <a:noFill/>
          </a:ln>
          <a:effectLst>
            <a:outerShdw blurRad="50800" dist="38100" dir="2700000" algn="tl" rotWithShape="0">
              <a:schemeClr val="tx1">
                <a:lumMod val="85000"/>
                <a:lumOff val="15000"/>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483235" y="4093210"/>
            <a:ext cx="3378200" cy="1449070"/>
          </a:xfrm>
          <a:prstGeom prst="rect">
            <a:avLst/>
          </a:prstGeom>
          <a:blipFill rotWithShape="1">
            <a:blip r:embed="rId5"/>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5347335" y="31673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未来场景金奖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8" name="文本框 7"/>
          <p:cNvSpPr txBox="1"/>
          <p:nvPr/>
        </p:nvSpPr>
        <p:spPr>
          <a:xfrm>
            <a:off x="4363085" y="3453765"/>
            <a:ext cx="3415665" cy="207010"/>
          </a:xfrm>
          <a:prstGeom prst="rect">
            <a:avLst/>
          </a:prstGeom>
          <a:noFill/>
        </p:spPr>
        <p:txBody>
          <a:bodyPr wrap="square" rtlCol="0">
            <a:noAutofit/>
          </a:bodyPr>
          <a:lstStyle/>
          <a:p>
            <a:pPr algn="dist">
              <a:lnSpc>
                <a:spcPct val="100000"/>
              </a:lnSpc>
            </a:pPr>
            <a:r>
              <a:rPr lang="en-US" altLang="zh-CN" sz="1400" dirty="0">
                <a:solidFill>
                  <a:schemeClr val="bg1"/>
                </a:solidFill>
                <a:latin typeface="思源黑体 Regular" panose="020B0500000000000000" charset="-122"/>
                <a:ea typeface="思源黑体 Regular" panose="020B0500000000000000" charset="-122"/>
              </a:rPr>
              <a:t>FUTURE SCENE GOLD AWARD</a:t>
            </a:r>
            <a:endParaRPr lang="en-US" altLang="zh-CN" sz="1400" dirty="0">
              <a:solidFill>
                <a:schemeClr val="bg1"/>
              </a:solidFill>
              <a:latin typeface="思源黑体 Regular" panose="020B0500000000000000" charset="-122"/>
              <a:ea typeface="思源黑体 Regular" panose="020B0500000000000000" charset="-122"/>
            </a:endParaRPr>
          </a:p>
        </p:txBody>
      </p:sp>
      <p:sp>
        <p:nvSpPr>
          <p:cNvPr id="11" name="文本框 10"/>
          <p:cNvSpPr txBox="1"/>
          <p:nvPr/>
        </p:nvSpPr>
        <p:spPr>
          <a:xfrm>
            <a:off x="9197975" y="31673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未来之星奖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19" name="文本框 18"/>
          <p:cNvSpPr txBox="1"/>
          <p:nvPr/>
        </p:nvSpPr>
        <p:spPr>
          <a:xfrm>
            <a:off x="8905875" y="3453765"/>
            <a:ext cx="1974215" cy="197485"/>
          </a:xfrm>
          <a:prstGeom prst="rect">
            <a:avLst/>
          </a:prstGeom>
          <a:noFill/>
        </p:spPr>
        <p:txBody>
          <a:bodyPr wrap="square" rtlCol="0">
            <a:noAutofit/>
          </a:bodyPr>
          <a:lstStyle/>
          <a:p>
            <a:pPr algn="just">
              <a:lnSpc>
                <a:spcPct val="100000"/>
              </a:lnSpc>
            </a:pPr>
            <a:r>
              <a:rPr lang="en-US" altLang="zh-CN" sz="1400" dirty="0">
                <a:solidFill>
                  <a:schemeClr val="bg1"/>
                </a:solidFill>
                <a:latin typeface="思源黑体 Regular" panose="020B0500000000000000" charset="-122"/>
                <a:ea typeface="思源黑体 Regular" panose="020B0500000000000000" charset="-122"/>
              </a:rPr>
              <a:t>FUTURE STAR BEST</a:t>
            </a:r>
            <a:endParaRPr lang="en-US" altLang="zh-CN" sz="1400" dirty="0">
              <a:solidFill>
                <a:schemeClr val="bg1"/>
              </a:solidFill>
              <a:latin typeface="思源黑体 Regular" panose="020B0500000000000000" charset="-122"/>
              <a:ea typeface="思源黑体 Regular" panose="020B0500000000000000" charset="-122"/>
            </a:endParaRPr>
          </a:p>
        </p:txBody>
      </p:sp>
      <p:sp>
        <p:nvSpPr>
          <p:cNvPr id="20" name="文本框 19"/>
          <p:cNvSpPr txBox="1"/>
          <p:nvPr/>
        </p:nvSpPr>
        <p:spPr>
          <a:xfrm>
            <a:off x="1356995" y="57327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优秀产品设计奖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21" name="文本框 20"/>
          <p:cNvSpPr txBox="1"/>
          <p:nvPr/>
        </p:nvSpPr>
        <p:spPr>
          <a:xfrm>
            <a:off x="436245" y="6028690"/>
            <a:ext cx="3900805" cy="229870"/>
          </a:xfrm>
          <a:prstGeom prst="rect">
            <a:avLst/>
          </a:prstGeom>
          <a:noFill/>
        </p:spPr>
        <p:txBody>
          <a:bodyPr wrap="square" rtlCol="0">
            <a:noAutofit/>
          </a:bodyPr>
          <a:lstStyle/>
          <a:p>
            <a:pPr algn="just">
              <a:lnSpc>
                <a:spcPct val="100000"/>
              </a:lnSpc>
            </a:pPr>
            <a:r>
              <a:rPr lang="en-US" altLang="zh-CN" sz="1400" dirty="0">
                <a:solidFill>
                  <a:schemeClr val="bg1"/>
                </a:solidFill>
                <a:latin typeface="思源黑体 Regular" panose="020B0500000000000000" charset="-122"/>
                <a:ea typeface="思源黑体 Regular" panose="020B0500000000000000" charset="-122"/>
              </a:rPr>
              <a:t>EXCELLENT PRODUCT DESIGN AWARD</a:t>
            </a:r>
            <a:endParaRPr lang="en-US" altLang="zh-CN" sz="1400" dirty="0">
              <a:solidFill>
                <a:schemeClr val="bg1"/>
              </a:solidFill>
              <a:latin typeface="思源黑体 Regular" panose="020B0500000000000000" charset="-122"/>
              <a:ea typeface="思源黑体 Regular" panose="020B0500000000000000" charset="-122"/>
            </a:endParaRPr>
          </a:p>
        </p:txBody>
      </p:sp>
      <p:sp>
        <p:nvSpPr>
          <p:cNvPr id="22" name="文本框 21"/>
          <p:cNvSpPr txBox="1"/>
          <p:nvPr/>
        </p:nvSpPr>
        <p:spPr>
          <a:xfrm>
            <a:off x="5595620" y="5732780"/>
            <a:ext cx="950595" cy="262255"/>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提名奖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24" name="文本框 23"/>
          <p:cNvSpPr txBox="1"/>
          <p:nvPr/>
        </p:nvSpPr>
        <p:spPr>
          <a:xfrm>
            <a:off x="5188585" y="6028690"/>
            <a:ext cx="2595245" cy="360680"/>
          </a:xfrm>
          <a:prstGeom prst="rect">
            <a:avLst/>
          </a:prstGeom>
          <a:noFill/>
        </p:spPr>
        <p:txBody>
          <a:bodyPr wrap="square" rtlCol="0">
            <a:noAutofit/>
          </a:bodyPr>
          <a:lstStyle/>
          <a:p>
            <a:pPr algn="just">
              <a:lnSpc>
                <a:spcPct val="100000"/>
              </a:lnSpc>
            </a:pPr>
            <a:r>
              <a:rPr lang="en-US" altLang="zh-CN" sz="1400" dirty="0">
                <a:solidFill>
                  <a:schemeClr val="bg1"/>
                </a:solidFill>
                <a:latin typeface="思源黑体 Regular" panose="020B0500000000000000" charset="-122"/>
                <a:ea typeface="思源黑体 Regular" panose="020B0500000000000000" charset="-122"/>
              </a:rPr>
              <a:t>NOMINATION AWARD</a:t>
            </a:r>
            <a:endParaRPr lang="en-US" altLang="zh-CN" sz="1400" dirty="0">
              <a:solidFill>
                <a:schemeClr val="bg1"/>
              </a:solidFill>
              <a:latin typeface="思源黑体 Regular" panose="020B0500000000000000" charset="-122"/>
              <a:ea typeface="思源黑体 Regular" panose="020B0500000000000000" charset="-122"/>
            </a:endParaRPr>
          </a:p>
        </p:txBody>
      </p:sp>
      <p:sp>
        <p:nvSpPr>
          <p:cNvPr id="28" name="文本框 27"/>
          <p:cNvSpPr txBox="1"/>
          <p:nvPr/>
        </p:nvSpPr>
        <p:spPr>
          <a:xfrm>
            <a:off x="7887970" y="5732780"/>
            <a:ext cx="4109085" cy="260985"/>
          </a:xfrm>
          <a:prstGeom prst="rect">
            <a:avLst/>
          </a:prstGeom>
          <a:noFill/>
        </p:spPr>
        <p:txBody>
          <a:bodyPr wrap="square" rtlCol="0">
            <a:noAutofit/>
          </a:bodyPr>
          <a:lstStyle/>
          <a:p>
            <a:pPr algn="r">
              <a:lnSpc>
                <a:spcPct val="100000"/>
              </a:lnSpc>
            </a:pPr>
            <a:r>
              <a:rPr lang="zh-CN" altLang="en-US" sz="1400" dirty="0">
                <a:solidFill>
                  <a:schemeClr val="bg1"/>
                </a:solidFill>
                <a:latin typeface="思源黑体 Regular" panose="020B0500000000000000" charset="-122"/>
                <a:ea typeface="思源黑体 Regular" panose="020B0500000000000000" charset="-122"/>
              </a:rPr>
              <a:t>以上显示的标志对金芦苇奖相关获奖者使用有效</a:t>
            </a:r>
            <a:endParaRPr lang="zh-CN" altLang="en-US" sz="1400" dirty="0">
              <a:solidFill>
                <a:schemeClr val="bg1"/>
              </a:solidFill>
              <a:latin typeface="思源黑体 Regular" panose="020B0500000000000000" charset="-122"/>
              <a:ea typeface="思源黑体 Regular" panose="020B0500000000000000" charset="-122"/>
            </a:endParaRPr>
          </a:p>
        </p:txBody>
      </p:sp>
      <p:sp>
        <p:nvSpPr>
          <p:cNvPr id="29" name="文本框 28"/>
          <p:cNvSpPr txBox="1"/>
          <p:nvPr/>
        </p:nvSpPr>
        <p:spPr>
          <a:xfrm>
            <a:off x="8058150" y="6028690"/>
            <a:ext cx="3938905" cy="360680"/>
          </a:xfrm>
          <a:prstGeom prst="rect">
            <a:avLst/>
          </a:prstGeom>
          <a:noFill/>
        </p:spPr>
        <p:txBody>
          <a:bodyPr wrap="square" rtlCol="0">
            <a:noAutofit/>
          </a:bodyPr>
          <a:lstStyle/>
          <a:p>
            <a:pPr algn="r">
              <a:lnSpc>
                <a:spcPct val="100000"/>
              </a:lnSpc>
            </a:pPr>
            <a:r>
              <a:rPr lang="en-US" altLang="zh-CN" sz="1200" dirty="0">
                <a:solidFill>
                  <a:schemeClr val="bg1"/>
                </a:solidFill>
                <a:latin typeface="思源黑体 Regular" panose="020B0500000000000000" charset="-122"/>
                <a:ea typeface="思源黑体 Regular" panose="020B0500000000000000" charset="-122"/>
              </a:rPr>
              <a:t>The logo shown above are valid for all GIDA winners</a:t>
            </a:r>
            <a:endParaRPr lang="en-US" altLang="zh-CN" sz="1200" dirty="0">
              <a:solidFill>
                <a:schemeClr val="bg1"/>
              </a:solidFill>
              <a:latin typeface="思源黑体 Regular" panose="020B0500000000000000" charset="-122"/>
              <a:ea typeface="思源黑体 Regular" panose="020B0500000000000000" charset="-122"/>
            </a:endParaRPr>
          </a:p>
        </p:txBody>
      </p:sp>
      <p:sp>
        <p:nvSpPr>
          <p:cNvPr id="5" name="文本框 4"/>
          <p:cNvSpPr txBox="1"/>
          <p:nvPr/>
        </p:nvSpPr>
        <p:spPr>
          <a:xfrm>
            <a:off x="483235" y="3453765"/>
            <a:ext cx="3415665" cy="207010"/>
          </a:xfrm>
          <a:prstGeom prst="rect">
            <a:avLst/>
          </a:prstGeom>
          <a:noFill/>
        </p:spPr>
        <p:txBody>
          <a:bodyPr wrap="square" rtlCol="0">
            <a:noAutofit/>
          </a:bodyPr>
          <a:lstStyle/>
          <a:p>
            <a:pPr algn="dist">
              <a:lnSpc>
                <a:spcPct val="100000"/>
              </a:lnSpc>
            </a:pPr>
            <a:r>
              <a:rPr lang="en-US" altLang="zh-CN" sz="1400" dirty="0">
                <a:solidFill>
                  <a:schemeClr val="bg1"/>
                </a:solidFill>
                <a:latin typeface="思源黑体 Regular" panose="020B0500000000000000" charset="-122"/>
                <a:ea typeface="思源黑体 Regular" panose="020B0500000000000000" charset="-122"/>
              </a:rPr>
              <a:t>PUBLIC FACILITIES GOLD AWARD</a:t>
            </a:r>
            <a:endParaRPr lang="en-US" altLang="zh-CN" sz="1400" dirty="0">
              <a:solidFill>
                <a:schemeClr val="bg1"/>
              </a:solidFill>
              <a:latin typeface="思源黑体 Regular" panose="020B0500000000000000" charset="-122"/>
              <a:ea typeface="思源黑体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09245" y="378460"/>
            <a:ext cx="7771130" cy="561975"/>
          </a:xfrm>
          <a:prstGeom prst="rect">
            <a:avLst/>
          </a:prstGeom>
          <a:noFill/>
        </p:spPr>
        <p:txBody>
          <a:bodyPr wrap="square" rtlCol="0">
            <a:noAutofit/>
          </a:bodyPr>
          <a:lstStyle/>
          <a:p>
            <a:pPr algn="l">
              <a:lnSpc>
                <a:spcPct val="100000"/>
              </a:lnSpc>
            </a:pPr>
            <a:r>
              <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标准标志及色彩使用规范</a:t>
            </a:r>
            <a:endPar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文本框 1"/>
          <p:cNvSpPr txBox="1"/>
          <p:nvPr/>
        </p:nvSpPr>
        <p:spPr>
          <a:xfrm>
            <a:off x="283672" y="1387475"/>
            <a:ext cx="5666105" cy="402590"/>
          </a:xfrm>
          <a:prstGeom prst="rect">
            <a:avLst/>
          </a:prstGeom>
          <a:noFill/>
        </p:spPr>
        <p:txBody>
          <a:bodyPr wrap="square" rtlCol="0">
            <a:noAutofit/>
          </a:bodyPr>
          <a:lstStyle/>
          <a:p>
            <a:pPr algn="just">
              <a:lnSpc>
                <a:spcPct val="100000"/>
              </a:lnSpc>
            </a:pPr>
            <a:r>
              <a:rPr lang="zh-CN" altLang="en-US" sz="1700" b="1" dirty="0">
                <a:solidFill>
                  <a:schemeClr val="bg1"/>
                </a:solidFill>
                <a:latin typeface="思源黑体 Regular" panose="020B0500000000000000" charset="-122"/>
                <a:ea typeface="思源黑体 Regular" panose="020B0500000000000000" charset="-122"/>
              </a:rPr>
              <a:t>组合 / </a:t>
            </a:r>
            <a:r>
              <a:rPr lang="en-US" altLang="zh-CN" sz="1700" b="1" dirty="0">
                <a:solidFill>
                  <a:schemeClr val="bg1"/>
                </a:solidFill>
                <a:latin typeface="思源黑体 Regular" panose="020B0500000000000000" charset="-122"/>
                <a:ea typeface="思源黑体 Regular" panose="020B0500000000000000" charset="-122"/>
              </a:rPr>
              <a:t>Combination</a:t>
            </a:r>
            <a:endParaRPr lang="en-US" altLang="zh-CN" sz="1700" b="1" dirty="0">
              <a:solidFill>
                <a:schemeClr val="bg1"/>
              </a:solidFill>
              <a:latin typeface="思源黑体 Regular" panose="020B0500000000000000" charset="-122"/>
              <a:ea typeface="思源黑体 Regular" panose="020B0500000000000000" charset="-122"/>
            </a:endParaRPr>
          </a:p>
        </p:txBody>
      </p:sp>
      <p:sp>
        <p:nvSpPr>
          <p:cNvPr id="3" name="文本框 2"/>
          <p:cNvSpPr txBox="1"/>
          <p:nvPr/>
        </p:nvSpPr>
        <p:spPr>
          <a:xfrm>
            <a:off x="309072" y="935355"/>
            <a:ext cx="6096000" cy="368300"/>
          </a:xfrm>
          <a:prstGeom prst="rect">
            <a:avLst/>
          </a:prstGeom>
          <a:noFill/>
        </p:spPr>
        <p:txBody>
          <a:bodyPr wrap="square" rtlCol="0" anchor="t">
            <a:spAutoFit/>
          </a:bodyPr>
          <a:p>
            <a:r>
              <a:rPr lang="en-US" altLang="zh-CN" b="1">
                <a:solidFill>
                  <a:schemeClr val="bg1"/>
                </a:solidFill>
              </a:rPr>
              <a:t>Standard logo and color usage specification</a:t>
            </a:r>
            <a:endParaRPr lang="en-US" altLang="zh-CN" b="1">
              <a:solidFill>
                <a:schemeClr val="bg1"/>
              </a:solidFill>
            </a:endParaRPr>
          </a:p>
        </p:txBody>
      </p:sp>
      <p:sp>
        <p:nvSpPr>
          <p:cNvPr id="5" name="文本框 4"/>
          <p:cNvSpPr txBox="1"/>
          <p:nvPr/>
        </p:nvSpPr>
        <p:spPr>
          <a:xfrm>
            <a:off x="6321252" y="1387475"/>
            <a:ext cx="5666105" cy="402590"/>
          </a:xfrm>
          <a:prstGeom prst="rect">
            <a:avLst/>
          </a:prstGeom>
          <a:noFill/>
        </p:spPr>
        <p:txBody>
          <a:bodyPr wrap="square" rtlCol="0">
            <a:noAutofit/>
          </a:bodyPr>
          <a:lstStyle/>
          <a:p>
            <a:pPr algn="just">
              <a:lnSpc>
                <a:spcPct val="100000"/>
              </a:lnSpc>
            </a:pPr>
            <a:r>
              <a:rPr lang="zh-CN" altLang="en-US" sz="1700" b="1" dirty="0">
                <a:solidFill>
                  <a:schemeClr val="bg1"/>
                </a:solidFill>
                <a:latin typeface="思源黑体 Regular" panose="020B0500000000000000" charset="-122"/>
                <a:ea typeface="思源黑体 Regular" panose="020B0500000000000000" charset="-122"/>
              </a:rPr>
              <a:t>色值 / </a:t>
            </a:r>
            <a:r>
              <a:rPr lang="en-US" altLang="zh-CN" sz="1700" b="1" dirty="0">
                <a:solidFill>
                  <a:schemeClr val="bg1"/>
                </a:solidFill>
                <a:latin typeface="思源黑体 Regular" panose="020B0500000000000000" charset="-122"/>
                <a:ea typeface="思源黑体 Regular" panose="020B0500000000000000" charset="-122"/>
              </a:rPr>
              <a:t>Color values</a:t>
            </a:r>
            <a:endParaRPr lang="en-US" altLang="zh-CN" sz="1700" b="1" dirty="0">
              <a:solidFill>
                <a:schemeClr val="bg1"/>
              </a:solidFill>
              <a:latin typeface="思源黑体 Regular" panose="020B0500000000000000" charset="-122"/>
              <a:ea typeface="思源黑体 Regular" panose="020B0500000000000000" charset="-122"/>
            </a:endParaRPr>
          </a:p>
        </p:txBody>
      </p:sp>
      <p:sp>
        <p:nvSpPr>
          <p:cNvPr id="10" name="矩形 9"/>
          <p:cNvSpPr/>
          <p:nvPr/>
        </p:nvSpPr>
        <p:spPr>
          <a:xfrm>
            <a:off x="6464300" y="2636520"/>
            <a:ext cx="2161540" cy="1123315"/>
          </a:xfrm>
          <a:prstGeom prst="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endParaRPr lang="zh-CN" altLang="en-US"/>
          </a:p>
        </p:txBody>
      </p:sp>
      <p:sp>
        <p:nvSpPr>
          <p:cNvPr id="17" name="矩形 16"/>
          <p:cNvSpPr/>
          <p:nvPr/>
        </p:nvSpPr>
        <p:spPr>
          <a:xfrm>
            <a:off x="9359265" y="2636520"/>
            <a:ext cx="2160270" cy="1064260"/>
          </a:xfrm>
          <a:prstGeom prst="rect">
            <a:avLst/>
          </a:prstGeom>
          <a:blipFill rotWithShape="1">
            <a:blip r:embed="rId2"/>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7"/>
          <p:cNvSpPr txBox="1"/>
          <p:nvPr/>
        </p:nvSpPr>
        <p:spPr>
          <a:xfrm>
            <a:off x="6416502" y="3989070"/>
            <a:ext cx="1878330" cy="1090930"/>
          </a:xfrm>
          <a:prstGeom prst="rect">
            <a:avLst/>
          </a:prstGeom>
          <a:noFill/>
        </p:spPr>
        <p:txBody>
          <a:bodyPr wrap="square" rtlCol="0">
            <a:noAutofit/>
          </a:bodyPr>
          <a:lstStyle/>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PANTONE 75590</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C60 M50 Y100 K10</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R140 G104 B37</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 8C6825</a:t>
            </a:r>
            <a:endParaRPr lang="en-US" altLang="zh-CN" sz="1400" b="1" dirty="0">
              <a:solidFill>
                <a:schemeClr val="bg1"/>
              </a:solidFill>
              <a:latin typeface="思源黑体 Regular" panose="020B0500000000000000" charset="-122"/>
              <a:ea typeface="思源黑体 Regular" panose="020B0500000000000000" charset="-122"/>
            </a:endParaRPr>
          </a:p>
        </p:txBody>
      </p:sp>
      <p:cxnSp>
        <p:nvCxnSpPr>
          <p:cNvPr id="9" name="直接连接符 8"/>
          <p:cNvCxnSpPr/>
          <p:nvPr/>
        </p:nvCxnSpPr>
        <p:spPr>
          <a:xfrm>
            <a:off x="555625" y="4104640"/>
            <a:ext cx="5027930" cy="0"/>
          </a:xfrm>
          <a:prstGeom prst="line">
            <a:avLst/>
          </a:prstGeom>
          <a:ln w="12700" cap="flat" cmpd="sng">
            <a:solidFill>
              <a:schemeClr val="bg1"/>
            </a:soli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cxnSp>
        <p:nvCxnSpPr>
          <p:cNvPr id="12" name="直接连接符 11"/>
          <p:cNvCxnSpPr/>
          <p:nvPr/>
        </p:nvCxnSpPr>
        <p:spPr>
          <a:xfrm>
            <a:off x="3069590" y="1873885"/>
            <a:ext cx="0" cy="4461510"/>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pic>
        <p:nvPicPr>
          <p:cNvPr id="13" name="图片 12"/>
          <p:cNvPicPr>
            <a:picLocks noChangeAspect="1"/>
          </p:cNvPicPr>
          <p:nvPr/>
        </p:nvPicPr>
        <p:blipFill>
          <a:blip r:embed="rId3"/>
          <a:stretch>
            <a:fillRect/>
          </a:stretch>
        </p:blipFill>
        <p:spPr>
          <a:xfrm>
            <a:off x="1040765" y="4509135"/>
            <a:ext cx="1656715" cy="1504950"/>
          </a:xfrm>
          <a:prstGeom prst="rect">
            <a:avLst/>
          </a:prstGeom>
        </p:spPr>
      </p:pic>
      <p:pic>
        <p:nvPicPr>
          <p:cNvPr id="15" name="图片 14"/>
          <p:cNvPicPr>
            <a:picLocks noChangeAspect="1"/>
          </p:cNvPicPr>
          <p:nvPr/>
        </p:nvPicPr>
        <p:blipFill>
          <a:blip r:embed="rId4"/>
          <a:stretch>
            <a:fillRect/>
          </a:stretch>
        </p:blipFill>
        <p:spPr>
          <a:xfrm>
            <a:off x="3441700" y="2194560"/>
            <a:ext cx="1858010" cy="1505585"/>
          </a:xfrm>
          <a:prstGeom prst="rect">
            <a:avLst/>
          </a:prstGeom>
        </p:spPr>
      </p:pic>
      <p:pic>
        <p:nvPicPr>
          <p:cNvPr id="16" name="图片 15"/>
          <p:cNvPicPr>
            <a:picLocks noChangeAspect="1"/>
          </p:cNvPicPr>
          <p:nvPr/>
        </p:nvPicPr>
        <p:blipFill>
          <a:blip r:embed="rId5"/>
          <a:stretch>
            <a:fillRect/>
          </a:stretch>
        </p:blipFill>
        <p:spPr>
          <a:xfrm>
            <a:off x="854710" y="2179955"/>
            <a:ext cx="1793875" cy="1492250"/>
          </a:xfrm>
          <a:prstGeom prst="rect">
            <a:avLst/>
          </a:prstGeom>
        </p:spPr>
      </p:pic>
      <p:pic>
        <p:nvPicPr>
          <p:cNvPr id="19" name="图片 18"/>
          <p:cNvPicPr>
            <a:picLocks noChangeAspect="1"/>
          </p:cNvPicPr>
          <p:nvPr/>
        </p:nvPicPr>
        <p:blipFill>
          <a:blip r:embed="rId6"/>
          <a:stretch>
            <a:fillRect/>
          </a:stretch>
        </p:blipFill>
        <p:spPr>
          <a:xfrm>
            <a:off x="4004310" y="4469765"/>
            <a:ext cx="732790" cy="2073910"/>
          </a:xfrm>
          <a:prstGeom prst="rect">
            <a:avLst/>
          </a:prstGeom>
        </p:spPr>
      </p:pic>
      <p:sp>
        <p:nvSpPr>
          <p:cNvPr id="21" name="文本框 20"/>
          <p:cNvSpPr txBox="1"/>
          <p:nvPr/>
        </p:nvSpPr>
        <p:spPr>
          <a:xfrm>
            <a:off x="9359265" y="3989070"/>
            <a:ext cx="1878330" cy="1647825"/>
          </a:xfrm>
          <a:prstGeom prst="rect">
            <a:avLst/>
          </a:prstGeom>
          <a:noFill/>
        </p:spPr>
        <p:txBody>
          <a:bodyPr wrap="square" rtlCol="0">
            <a:noAutofit/>
          </a:bodyPr>
          <a:lstStyle/>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PANTONE 1245</a:t>
            </a:r>
            <a:r>
              <a:rPr lang="en-US" altLang="zh-CN" sz="1400" b="1" dirty="0">
                <a:solidFill>
                  <a:schemeClr val="bg1"/>
                </a:solidFill>
                <a:latin typeface="思源黑体 Regular" panose="020B0500000000000000" charset="-122"/>
                <a:ea typeface="思源黑体 Regular" panose="020B0500000000000000" charset="-122"/>
              </a:rPr>
              <a:t>C</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C35 M50 Y100 K10</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R181 G135 B37</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 B5871B</a:t>
            </a:r>
            <a:endParaRPr lang="en-US" altLang="zh-CN" sz="1400" b="1" dirty="0">
              <a:solidFill>
                <a:schemeClr val="bg1"/>
              </a:solidFill>
              <a:latin typeface="思源黑体 Regular" panose="020B0500000000000000" charset="-122"/>
              <a:ea typeface="思源黑体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35" y="0"/>
            <a:ext cx="12192000" cy="6858000"/>
          </a:xfrm>
          <a:prstGeom prst="rect">
            <a:avLst/>
          </a:prstGeom>
          <a:solidFill>
            <a:srgbClr val="221B0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3" name="图片 12" descr="3"/>
          <p:cNvPicPr>
            <a:picLocks noChangeAspect="1"/>
          </p:cNvPicPr>
          <p:nvPr/>
        </p:nvPicPr>
        <p:blipFill>
          <a:blip r:embed="rId1">
            <a:alphaModFix amt="11000"/>
          </a:blip>
          <a:stretch>
            <a:fillRect/>
          </a:stretch>
        </p:blipFill>
        <p:spPr>
          <a:xfrm>
            <a:off x="0" y="635"/>
            <a:ext cx="12192000" cy="6857365"/>
          </a:xfrm>
          <a:prstGeom prst="rect">
            <a:avLst/>
          </a:prstGeom>
        </p:spPr>
      </p:pic>
      <p:sp>
        <p:nvSpPr>
          <p:cNvPr id="15" name="文本框 14"/>
          <p:cNvSpPr txBox="1"/>
          <p:nvPr/>
        </p:nvSpPr>
        <p:spPr>
          <a:xfrm>
            <a:off x="6290310" y="4271010"/>
            <a:ext cx="4208780" cy="2835275"/>
          </a:xfrm>
          <a:prstGeom prst="rect">
            <a:avLst/>
          </a:prstGeom>
          <a:noFill/>
        </p:spPr>
        <p:txBody>
          <a:bodyPr wrap="square">
            <a:noAutofit/>
          </a:bodyPr>
          <a:lstStyle/>
          <a:p>
            <a:pPr algn="ctr">
              <a:lnSpc>
                <a:spcPct val="150000"/>
              </a:lnSpc>
            </a:pPr>
            <a:r>
              <a:rPr lang="zh-CN" altLang="en-US" sz="1400" dirty="0">
                <a:solidFill>
                  <a:schemeClr val="bg1">
                    <a:lumMod val="85000"/>
                  </a:schemeClr>
                </a:solidFill>
                <a:latin typeface="思源黑体 Regular" panose="020B0500000000000000" charset="-122"/>
                <a:ea typeface="思源黑体 Regular" panose="020B0500000000000000" charset="-122"/>
              </a:rPr>
              <a:t>网站丨Web : www.goldreedaward.com</a:t>
            </a:r>
            <a:endParaRPr lang="zh-CN" altLang="en-US" sz="1400" dirty="0">
              <a:solidFill>
                <a:schemeClr val="bg1">
                  <a:lumMod val="85000"/>
                </a:schemeClr>
              </a:solidFill>
              <a:latin typeface="思源黑体 Regular" panose="020B0500000000000000" charset="-122"/>
              <a:ea typeface="思源黑体 Regular" panose="020B0500000000000000" charset="-122"/>
            </a:endParaRPr>
          </a:p>
          <a:p>
            <a:pPr algn="ctr">
              <a:lnSpc>
                <a:spcPct val="150000"/>
              </a:lnSpc>
            </a:pPr>
            <a:r>
              <a:rPr lang="zh-CN" altLang="en-US" sz="1400" dirty="0">
                <a:solidFill>
                  <a:schemeClr val="bg1">
                    <a:lumMod val="85000"/>
                  </a:schemeClr>
                </a:solidFill>
                <a:latin typeface="思源黑体 Regular" panose="020B0500000000000000" charset="-122"/>
                <a:ea typeface="思源黑体 Regular" panose="020B0500000000000000" charset="-122"/>
              </a:rPr>
              <a:t>邮箱丨Email : service@xidi.org.cn</a:t>
            </a:r>
            <a:endParaRPr lang="zh-CN" altLang="en-US" sz="1400" dirty="0">
              <a:solidFill>
                <a:schemeClr val="bg1">
                  <a:lumMod val="85000"/>
                </a:schemeClr>
              </a:solidFill>
              <a:latin typeface="思源黑体 Regular" panose="020B0500000000000000" charset="-122"/>
              <a:ea typeface="思源黑体 Regular" panose="020B0500000000000000" charset="-122"/>
            </a:endParaRPr>
          </a:p>
          <a:p>
            <a:pPr algn="ctr">
              <a:lnSpc>
                <a:spcPct val="150000"/>
              </a:lnSpc>
            </a:pPr>
            <a:r>
              <a:rPr lang="zh-CN" altLang="en-US" sz="1400" dirty="0">
                <a:solidFill>
                  <a:schemeClr val="bg1">
                    <a:lumMod val="85000"/>
                  </a:schemeClr>
                </a:solidFill>
                <a:latin typeface="思源黑体 Regular" panose="020B0500000000000000" charset="-122"/>
                <a:ea typeface="思源黑体 Regular" panose="020B0500000000000000" charset="-122"/>
              </a:rPr>
              <a:t>电话丨Phone : +86-312-5675515</a:t>
            </a:r>
            <a:endParaRPr lang="zh-CN" altLang="en-US" sz="1400" dirty="0">
              <a:solidFill>
                <a:schemeClr val="bg1">
                  <a:lumMod val="85000"/>
                </a:schemeClr>
              </a:solidFill>
              <a:latin typeface="思源黑体 Regular" panose="020B0500000000000000" charset="-122"/>
              <a:ea typeface="思源黑体 Regular" panose="020B0500000000000000" charset="-122"/>
            </a:endParaRPr>
          </a:p>
        </p:txBody>
      </p:sp>
      <p:sp>
        <p:nvSpPr>
          <p:cNvPr id="2" name="文本框 1"/>
          <p:cNvSpPr txBox="1"/>
          <p:nvPr/>
        </p:nvSpPr>
        <p:spPr>
          <a:xfrm>
            <a:off x="7059930" y="2253197"/>
            <a:ext cx="2669540" cy="1491615"/>
          </a:xfrm>
          <a:prstGeom prst="rect">
            <a:avLst/>
          </a:prstGeom>
          <a:noFill/>
        </p:spPr>
        <p:txBody>
          <a:bodyPr wrap="none" rtlCol="0">
            <a:spAutoFit/>
          </a:bodyPr>
          <a:lstStyle/>
          <a:p>
            <a:pPr algn="ctr">
              <a:lnSpc>
                <a:spcPct val="130000"/>
              </a:lnSpc>
            </a:pPr>
            <a:r>
              <a:rPr lang="en-US" altLang="zh-CN" sz="7000" b="1" dirty="0">
                <a:solidFill>
                  <a:schemeClr val="bg1"/>
                </a:solidFill>
                <a:latin typeface="思源黑体 Regular" panose="020B0500000000000000" charset="-122"/>
                <a:ea typeface="思源黑体 Regular" panose="020B0500000000000000" charset="-122"/>
                <a:cs typeface="思源黑体 Bold" panose="020B0800000000000000" charset="-122"/>
                <a:sym typeface="+mn-ea"/>
              </a:rPr>
              <a:t>Thank</a:t>
            </a:r>
            <a:endParaRPr lang="en-US" altLang="zh-CN" sz="7000" b="1" dirty="0">
              <a:solidFill>
                <a:schemeClr val="bg1"/>
              </a:solidFill>
              <a:latin typeface="思源黑体 Regular" panose="020B0500000000000000" charset="-122"/>
              <a:ea typeface="思源黑体 Regular" panose="020B0500000000000000" charset="-122"/>
              <a:cs typeface="思源黑体 Bold" panose="020B0800000000000000" charset="-122"/>
              <a:sym typeface="+mn-ea"/>
            </a:endParaRPr>
          </a:p>
        </p:txBody>
      </p:sp>
      <p:pic>
        <p:nvPicPr>
          <p:cNvPr id="3" name="图片 2" descr="资源 4@300x"/>
          <p:cNvPicPr>
            <a:picLocks noChangeAspect="1"/>
          </p:cNvPicPr>
          <p:nvPr/>
        </p:nvPicPr>
        <p:blipFill>
          <a:blip r:embed="rId2"/>
          <a:stretch>
            <a:fillRect/>
          </a:stretch>
        </p:blipFill>
        <p:spPr>
          <a:xfrm>
            <a:off x="10744200" y="5556885"/>
            <a:ext cx="1026160" cy="934720"/>
          </a:xfrm>
          <a:prstGeom prst="rect">
            <a:avLst/>
          </a:prstGeom>
        </p:spPr>
      </p:pic>
      <p:grpSp>
        <p:nvGrpSpPr>
          <p:cNvPr id="19" name="组合 18"/>
          <p:cNvGrpSpPr/>
          <p:nvPr>
            <p:custDataLst>
              <p:tags r:id="rId3"/>
            </p:custDataLst>
          </p:nvPr>
        </p:nvGrpSpPr>
        <p:grpSpPr>
          <a:xfrm>
            <a:off x="1261178" y="1389495"/>
            <a:ext cx="1251526" cy="1706051"/>
            <a:chOff x="6603627" y="926138"/>
            <a:chExt cx="1567210" cy="2136384"/>
          </a:xfrm>
        </p:grpSpPr>
        <p:pic>
          <p:nvPicPr>
            <p:cNvPr id="20" name="图片 19" descr="资源 6"/>
            <p:cNvPicPr>
              <a:picLocks noChangeAspect="1"/>
            </p:cNvPicPr>
            <p:nvPr>
              <p:custDataLst>
                <p:tags r:id="rId4"/>
              </p:custDataLst>
            </p:nvPr>
          </p:nvPicPr>
          <p:blipFill>
            <a:blip r:embed="rId5">
              <a:biLevel thresh="25000"/>
            </a:blip>
            <a:stretch>
              <a:fillRect/>
            </a:stretch>
          </p:blipFill>
          <p:spPr>
            <a:xfrm>
              <a:off x="6603627" y="926138"/>
              <a:ext cx="1567210" cy="1568805"/>
            </a:xfrm>
            <a:prstGeom prst="rect">
              <a:avLst/>
            </a:prstGeom>
          </p:spPr>
        </p:pic>
        <p:sp>
          <p:nvSpPr>
            <p:cNvPr id="21" name="文本框 20"/>
            <p:cNvSpPr txBox="1"/>
            <p:nvPr>
              <p:custDataLst>
                <p:tags r:id="rId6"/>
              </p:custDataLst>
            </p:nvPr>
          </p:nvSpPr>
          <p:spPr>
            <a:xfrm>
              <a:off x="6871824" y="2569210"/>
              <a:ext cx="1030817" cy="493312"/>
            </a:xfrm>
            <a:prstGeom prst="rect">
              <a:avLst/>
            </a:prstGeom>
            <a:noFill/>
          </p:spPr>
          <p:txBody>
            <a:bodyPr wrap="none" rtlCol="0">
              <a:spAutoFit/>
            </a:bodyPr>
            <a:lstStyle/>
            <a:p>
              <a:pPr algn="ctr"/>
              <a:r>
                <a:rPr lang="zh-CN" altLang="en-US" sz="1400" dirty="0">
                  <a:solidFill>
                    <a:schemeClr val="bg1">
                      <a:lumMod val="85000"/>
                    </a:schemeClr>
                  </a:solidFill>
                  <a:ea typeface="思源黑体 Regular" panose="020B0500000000000000" charset="-122"/>
                  <a:sym typeface="+mn-lt"/>
                </a:rPr>
                <a:t>官</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网</a:t>
              </a:r>
              <a:endParaRPr lang="en-US" altLang="zh-CN" sz="1400" dirty="0">
                <a:solidFill>
                  <a:schemeClr val="bg1">
                    <a:lumMod val="85000"/>
                  </a:schemeClr>
                </a:solidFill>
                <a:ea typeface="思源黑体 Regular" panose="020B0500000000000000" charset="-122"/>
                <a:sym typeface="+mn-lt"/>
              </a:endParaRPr>
            </a:p>
          </p:txBody>
        </p:sp>
      </p:grpSp>
      <p:grpSp>
        <p:nvGrpSpPr>
          <p:cNvPr id="22" name="组合 21"/>
          <p:cNvGrpSpPr/>
          <p:nvPr>
            <p:custDataLst>
              <p:tags r:id="rId7"/>
            </p:custDataLst>
          </p:nvPr>
        </p:nvGrpSpPr>
        <p:grpSpPr>
          <a:xfrm>
            <a:off x="3817964" y="1389495"/>
            <a:ext cx="1250262" cy="1569702"/>
            <a:chOff x="8454675" y="1013361"/>
            <a:chExt cx="1498027" cy="1880772"/>
          </a:xfrm>
        </p:grpSpPr>
        <p:sp>
          <p:nvSpPr>
            <p:cNvPr id="23" name="文本框 22"/>
            <p:cNvSpPr txBox="1"/>
            <p:nvPr>
              <p:custDataLst>
                <p:tags r:id="rId8"/>
              </p:custDataLst>
            </p:nvPr>
          </p:nvSpPr>
          <p:spPr>
            <a:xfrm>
              <a:off x="8792359" y="2586356"/>
              <a:ext cx="822660" cy="307777"/>
            </a:xfrm>
            <a:prstGeom prst="rect">
              <a:avLst/>
            </a:prstGeom>
            <a:noFill/>
          </p:spPr>
          <p:txBody>
            <a:bodyPr wrap="none" rtlCol="0">
              <a:spAutoFit/>
            </a:bodyPr>
            <a:lstStyle/>
            <a:p>
              <a:pPr algn="ctr"/>
              <a:r>
                <a:rPr lang="zh-CN" altLang="en-US" sz="1400" dirty="0">
                  <a:solidFill>
                    <a:schemeClr val="bg1">
                      <a:lumMod val="85000"/>
                    </a:schemeClr>
                  </a:solidFill>
                  <a:ea typeface="思源黑体 Regular" panose="020B0500000000000000" charset="-122"/>
                  <a:sym typeface="+mn-lt"/>
                </a:rPr>
                <a:t>公</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众</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号</a:t>
              </a:r>
              <a:endParaRPr lang="en-US" altLang="zh-CN" sz="1400" dirty="0">
                <a:solidFill>
                  <a:schemeClr val="bg1">
                    <a:lumMod val="85000"/>
                  </a:schemeClr>
                </a:solidFill>
                <a:ea typeface="思源黑体 Regular" panose="020B0500000000000000" charset="-122"/>
                <a:sym typeface="+mn-lt"/>
              </a:endParaRPr>
            </a:p>
          </p:txBody>
        </p:sp>
        <p:pic>
          <p:nvPicPr>
            <p:cNvPr id="24" name="图片 23" descr="资源 6"/>
            <p:cNvPicPr>
              <a:picLocks noChangeAspect="1"/>
            </p:cNvPicPr>
            <p:nvPr>
              <p:custDataLst>
                <p:tags r:id="rId9"/>
              </p:custDataLst>
            </p:nvPr>
          </p:nvPicPr>
          <p:blipFill>
            <a:blip r:embed="rId10">
              <a:biLevel thresh="25000"/>
            </a:blip>
            <a:stretch>
              <a:fillRect/>
            </a:stretch>
          </p:blipFill>
          <p:spPr>
            <a:xfrm>
              <a:off x="8454675" y="1013361"/>
              <a:ext cx="1498027" cy="1501069"/>
            </a:xfrm>
            <a:prstGeom prst="rect">
              <a:avLst/>
            </a:prstGeom>
          </p:spPr>
        </p:pic>
      </p:grpSp>
      <p:grpSp>
        <p:nvGrpSpPr>
          <p:cNvPr id="25" name="组合 24"/>
          <p:cNvGrpSpPr/>
          <p:nvPr>
            <p:custDataLst>
              <p:tags r:id="rId11"/>
            </p:custDataLst>
          </p:nvPr>
        </p:nvGrpSpPr>
        <p:grpSpPr>
          <a:xfrm>
            <a:off x="1261178" y="3429000"/>
            <a:ext cx="1250950" cy="1601907"/>
            <a:chOff x="6712585" y="3206115"/>
            <a:chExt cx="1250950" cy="1601906"/>
          </a:xfrm>
        </p:grpSpPr>
        <p:sp>
          <p:nvSpPr>
            <p:cNvPr id="26" name="文本框 25"/>
            <p:cNvSpPr txBox="1"/>
            <p:nvPr>
              <p:custDataLst>
                <p:tags r:id="rId12"/>
              </p:custDataLst>
            </p:nvPr>
          </p:nvSpPr>
          <p:spPr>
            <a:xfrm>
              <a:off x="7016499" y="4500244"/>
              <a:ext cx="643125" cy="307777"/>
            </a:xfrm>
            <a:prstGeom prst="rect">
              <a:avLst/>
            </a:prstGeom>
            <a:noFill/>
          </p:spPr>
          <p:txBody>
            <a:bodyPr wrap="none" rtlCol="0">
              <a:spAutoFit/>
            </a:bodyPr>
            <a:lstStyle/>
            <a:p>
              <a:pPr algn="ctr"/>
              <a:r>
                <a:rPr lang="zh-CN" altLang="en-US" sz="1400" dirty="0">
                  <a:solidFill>
                    <a:schemeClr val="bg1">
                      <a:lumMod val="85000"/>
                    </a:schemeClr>
                  </a:solidFill>
                  <a:ea typeface="思源黑体 Regular" panose="020B0500000000000000" charset="-122"/>
                  <a:sym typeface="+mn-lt"/>
                </a:rPr>
                <a:t>客</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服</a:t>
              </a:r>
              <a:endParaRPr lang="en-US" altLang="zh-CN" sz="1400" dirty="0">
                <a:solidFill>
                  <a:schemeClr val="bg1">
                    <a:lumMod val="85000"/>
                  </a:schemeClr>
                </a:solidFill>
                <a:ea typeface="思源黑体 Regular" panose="020B0500000000000000" charset="-122"/>
                <a:sym typeface="+mn-lt"/>
              </a:endParaRPr>
            </a:p>
          </p:txBody>
        </p:sp>
        <p:pic>
          <p:nvPicPr>
            <p:cNvPr id="27" name="图片 26" descr="资源 7"/>
            <p:cNvPicPr>
              <a:picLocks noChangeAspect="1"/>
            </p:cNvPicPr>
            <p:nvPr>
              <p:custDataLst>
                <p:tags r:id="rId13"/>
              </p:custDataLst>
            </p:nvPr>
          </p:nvPicPr>
          <p:blipFill>
            <a:blip r:embed="rId14">
              <a:biLevel thresh="25000"/>
            </a:blip>
            <a:stretch>
              <a:fillRect/>
            </a:stretch>
          </p:blipFill>
          <p:spPr>
            <a:xfrm>
              <a:off x="6712585" y="3206115"/>
              <a:ext cx="1250950" cy="1253490"/>
            </a:xfrm>
            <a:prstGeom prst="rect">
              <a:avLst/>
            </a:prstGeom>
          </p:spPr>
        </p:pic>
      </p:grpSp>
      <p:grpSp>
        <p:nvGrpSpPr>
          <p:cNvPr id="28" name="组合 27"/>
          <p:cNvGrpSpPr/>
          <p:nvPr>
            <p:custDataLst>
              <p:tags r:id="rId15"/>
            </p:custDataLst>
          </p:nvPr>
        </p:nvGrpSpPr>
        <p:grpSpPr>
          <a:xfrm>
            <a:off x="3814737" y="3429000"/>
            <a:ext cx="1253489" cy="1587937"/>
            <a:chOff x="8575675" y="3206115"/>
            <a:chExt cx="1253490" cy="1587938"/>
          </a:xfrm>
        </p:grpSpPr>
        <p:sp>
          <p:nvSpPr>
            <p:cNvPr id="29" name="文本框 28"/>
            <p:cNvSpPr txBox="1"/>
            <p:nvPr>
              <p:custDataLst>
                <p:tags r:id="rId16"/>
              </p:custDataLst>
            </p:nvPr>
          </p:nvSpPr>
          <p:spPr>
            <a:xfrm>
              <a:off x="8791090" y="4486276"/>
              <a:ext cx="822662" cy="307777"/>
            </a:xfrm>
            <a:prstGeom prst="rect">
              <a:avLst/>
            </a:prstGeom>
            <a:noFill/>
          </p:spPr>
          <p:txBody>
            <a:bodyPr wrap="none" rtlCol="0">
              <a:spAutoFit/>
            </a:bodyPr>
            <a:lstStyle/>
            <a:p>
              <a:pPr algn="ctr"/>
              <a:r>
                <a:rPr lang="zh-CN" altLang="en-US" sz="1400" dirty="0">
                  <a:solidFill>
                    <a:schemeClr val="bg1">
                      <a:lumMod val="85000"/>
                    </a:schemeClr>
                  </a:solidFill>
                  <a:ea typeface="思源黑体 Regular" panose="020B0500000000000000" charset="-122"/>
                  <a:sym typeface="+mn-lt"/>
                </a:rPr>
                <a:t>交</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流</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群</a:t>
              </a:r>
              <a:endParaRPr lang="en-US" altLang="zh-CN" sz="1400" dirty="0">
                <a:solidFill>
                  <a:schemeClr val="bg1">
                    <a:lumMod val="85000"/>
                  </a:schemeClr>
                </a:solidFill>
                <a:ea typeface="思源黑体 Regular" panose="020B0500000000000000" charset="-122"/>
                <a:sym typeface="+mn-lt"/>
              </a:endParaRPr>
            </a:p>
          </p:txBody>
        </p:sp>
        <p:pic>
          <p:nvPicPr>
            <p:cNvPr id="30" name="图片 29" descr="资源 8"/>
            <p:cNvPicPr>
              <a:picLocks noChangeAspect="1"/>
            </p:cNvPicPr>
            <p:nvPr>
              <p:custDataLst>
                <p:tags r:id="rId17"/>
              </p:custDataLst>
            </p:nvPr>
          </p:nvPicPr>
          <p:blipFill>
            <a:blip r:embed="rId18">
              <a:biLevel thresh="25000"/>
            </a:blip>
            <a:stretch>
              <a:fillRect/>
            </a:stretch>
          </p:blipFill>
          <p:spPr>
            <a:xfrm>
              <a:off x="8575675" y="3206115"/>
              <a:ext cx="1253490" cy="125349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11.xml><?xml version="1.0" encoding="utf-8"?>
<p:tagLst xmlns:p="http://schemas.openxmlformats.org/presentationml/2006/main">
  <p:tag name="KSO_WM_DIAGRAM_VIRTUALLY_FRAME" val="{&quot;height&quot;:286.7253543307087,&quot;left&quot;:99.30535433070865,&quot;top&quot;:109.40905511811025,&quot;width&quot;:299.7675590551181}"/>
</p:tagLst>
</file>

<file path=ppt/tags/tag12.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13.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14.xml><?xml version="1.0" encoding="utf-8"?>
<p:tagLst xmlns:p="http://schemas.openxmlformats.org/presentationml/2006/main">
  <p:tag name="KSO_WM_DIAGRAM_VIRTUALLY_FRAME" val="{&quot;height&quot;:286.7253543307087,&quot;left&quot;:99.30535433070865,&quot;top&quot;:109.40905511811025,&quot;width&quot;:299.7675590551181}"/>
</p:tagLst>
</file>

<file path=ppt/tags/tag15.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16.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17.xml><?xml version="1.0" encoding="utf-8"?>
<p:tagLst xmlns:p="http://schemas.openxmlformats.org/presentationml/2006/main">
  <p:tag name="resource_record_key" val="{&quot;29&quot;:[50000042,50000144,50000047]}"/>
</p:tagLst>
</file>

<file path=ppt/tags/tag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DIAGRAM_VIRTUALLY_FRAME" val="{&quot;height&quot;:286.7253543307087,&quot;left&quot;:99.30535433070865,&quot;top&quot;:109.40905511811025,&quot;width&quot;:299.7675590551181}"/>
</p:tagLst>
</file>

<file path=ppt/tags/tag6.xml><?xml version="1.0" encoding="utf-8"?>
<p:tagLst xmlns:p="http://schemas.openxmlformats.org/presentationml/2006/main">
  <p:tag name="KSO_WM_DIAGRAM_VIRTUALLY_FRAME" val="{&quot;height&quot;:286.7253543307087,&quot;left&quot;:99.30535433070865,&quot;top&quot;:109.40905511811025,&quot;width&quot;:299.7675590551181}"/>
</p:tagLst>
</file>

<file path=ppt/tags/tag7.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8.xml><?xml version="1.0" encoding="utf-8"?>
<p:tagLst xmlns:p="http://schemas.openxmlformats.org/presentationml/2006/main">
  <p:tag name="KSO_WM_DIAGRAM_VIRTUALLY_FRAME" val="{&quot;height&quot;:286.7253543307087,&quot;left&quot;:99.30535433070865,&quot;top&quot;:109.40905511811025,&quot;width&quot;:299.7675590551181}"/>
</p:tagLst>
</file>

<file path=ppt/tags/tag9.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思源黑体 Regular"/>
        <a:cs typeface=""/>
      </a:majorFont>
      <a:minorFont>
        <a:latin typeface="Arial"/>
        <a:ea typeface="思源黑体 Regular"/>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4150</Words>
  <Application>WPS 演示</Application>
  <PresentationFormat>宽屏</PresentationFormat>
  <Paragraphs>175</Paragraphs>
  <Slides>8</Slides>
  <Notes>2</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vt:i4>
      </vt:variant>
    </vt:vector>
  </HeadingPairs>
  <TitlesOfParts>
    <vt:vector size="23" baseType="lpstr">
      <vt:lpstr>Arial</vt:lpstr>
      <vt:lpstr>宋体</vt:lpstr>
      <vt:lpstr>Wingdings</vt:lpstr>
      <vt:lpstr>Wingdings</vt:lpstr>
      <vt:lpstr>zcoolwenyiti</vt:lpstr>
      <vt:lpstr>站酷文艺体</vt:lpstr>
      <vt:lpstr>思源黑体 Regular</vt:lpstr>
      <vt:lpstr>MiSans Normal</vt:lpstr>
      <vt:lpstr>思源黑体 Medium</vt:lpstr>
      <vt:lpstr>思源黑体 Bold</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Elsie</cp:lastModifiedBy>
  <cp:revision>235</cp:revision>
  <dcterms:created xsi:type="dcterms:W3CDTF">2026-05-28T06:08:00Z</dcterms:created>
  <dcterms:modified xsi:type="dcterms:W3CDTF">2026-05-28T06:38:50Z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2052-12.1.0.26375</vt:lpwstr>
  </property>
  <property fmtid="{D5CDD505-2E9C-101B-9397-08002B2CF9AE}" pid="3" name="ICV">
    <vt:lpwstr>3CAA1FABA57C4B2D9E83B2E06443891C_13</vt:lpwstr>
  </property>
</Properties>
</file>